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7" r:id="rId2"/>
    <p:sldId id="265" r:id="rId3"/>
    <p:sldId id="256" r:id="rId4"/>
    <p:sldId id="303" r:id="rId5"/>
    <p:sldId id="304" r:id="rId6"/>
    <p:sldId id="282" r:id="rId7"/>
    <p:sldId id="305" r:id="rId8"/>
    <p:sldId id="307" r:id="rId9"/>
    <p:sldId id="306" r:id="rId10"/>
    <p:sldId id="311" r:id="rId11"/>
    <p:sldId id="308" r:id="rId12"/>
    <p:sldId id="309" r:id="rId13"/>
    <p:sldId id="310" r:id="rId14"/>
    <p:sldId id="301" r:id="rId15"/>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4" d="100"/>
          <a:sy n="84" d="100"/>
        </p:scale>
        <p:origin x="106" y="67"/>
      </p:cViewPr>
      <p:guideLst>
        <p:guide orient="horz" pos="2160"/>
        <p:guide pos="3840"/>
      </p:guideLst>
    </p:cSldViewPr>
  </p:slideViewPr>
  <p:notesTextViewPr>
    <p:cViewPr>
      <p:scale>
        <a:sx n="1" d="1"/>
        <a:sy n="1" d="1"/>
      </p:scale>
      <p:origin x="0" y="0"/>
    </p:cViewPr>
  </p:notesTextViewPr>
  <p:sorterViewPr>
    <p:cViewPr>
      <p:scale>
        <a:sx n="91" d="100"/>
        <a:sy n="91" d="100"/>
      </p:scale>
      <p:origin x="0" y="0"/>
    </p:cViewPr>
  </p:sorterViewPr>
  <p:notesViewPr>
    <p:cSldViewPr snapToGrid="0">
      <p:cViewPr varScale="1">
        <p:scale>
          <a:sx n="96" d="100"/>
          <a:sy n="96" d="100"/>
        </p:scale>
        <p:origin x="-76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709B06-11F1-4673-AB5B-3A985CD59BDB}" type="datetimeFigureOut">
              <a:rPr lang="zh-CN" altLang="en-US" smtClean="0"/>
              <a:t>2018/10/12</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CA019C-D3DE-44A7-8F17-9282BFEC345D}" type="slidenum">
              <a:rPr lang="zh-CN" altLang="en-US" smtClean="0"/>
              <a:t>‹#›</a:t>
            </a:fld>
            <a:endParaRPr lang="zh-CN" altLang="en-US"/>
          </a:p>
        </p:txBody>
      </p:sp>
    </p:spTree>
    <p:extLst>
      <p:ext uri="{BB962C8B-B14F-4D97-AF65-F5344CB8AC3E}">
        <p14:creationId xmlns:p14="http://schemas.microsoft.com/office/powerpoint/2010/main" val="382234934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eg>
</file>

<file path=ppt/media/image12.jpeg>
</file>

<file path=ppt/media/image13.png>
</file>

<file path=ppt/media/image14.jpeg>
</file>

<file path=ppt/media/image15.jpg>
</file>

<file path=ppt/media/image16.jpeg>
</file>

<file path=ppt/media/image17.jpeg>
</file>

<file path=ppt/media/image2.png>
</file>

<file path=ppt/media/image3.png>
</file>

<file path=ppt/media/image4.jpeg>
</file>

<file path=ppt/media/image5.png>
</file>

<file path=ppt/media/image6.pn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EC942F-1AB7-49E2-883F-8A0A44A60A46}" type="datetimeFigureOut">
              <a:rPr lang="zh-CN" altLang="en-US" smtClean="0"/>
              <a:t>2018/10/12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C0C9F3-A9BA-4A7C-8595-3C4ED8312ADC}" type="slidenum">
              <a:rPr lang="zh-CN" altLang="en-US" smtClean="0"/>
              <a:t>‹#›</a:t>
            </a:fld>
            <a:endParaRPr lang="zh-CN" altLang="en-US"/>
          </a:p>
        </p:txBody>
      </p:sp>
    </p:spTree>
    <p:extLst>
      <p:ext uri="{BB962C8B-B14F-4D97-AF65-F5344CB8AC3E}">
        <p14:creationId xmlns:p14="http://schemas.microsoft.com/office/powerpoint/2010/main" val="3175666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a:t>
            </a:fld>
            <a:endParaRPr lang="zh-CN" altLang="en-US"/>
          </a:p>
        </p:txBody>
      </p:sp>
    </p:spTree>
    <p:extLst>
      <p:ext uri="{BB962C8B-B14F-4D97-AF65-F5344CB8AC3E}">
        <p14:creationId xmlns:p14="http://schemas.microsoft.com/office/powerpoint/2010/main" val="60808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10</a:t>
            </a:fld>
            <a:endParaRPr lang="zh-CN" altLang="en-US"/>
          </a:p>
        </p:txBody>
      </p:sp>
    </p:spTree>
    <p:extLst>
      <p:ext uri="{BB962C8B-B14F-4D97-AF65-F5344CB8AC3E}">
        <p14:creationId xmlns:p14="http://schemas.microsoft.com/office/powerpoint/2010/main" val="3440733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11</a:t>
            </a:fld>
            <a:endParaRPr lang="zh-CN" altLang="en-US"/>
          </a:p>
        </p:txBody>
      </p:sp>
    </p:spTree>
    <p:extLst>
      <p:ext uri="{BB962C8B-B14F-4D97-AF65-F5344CB8AC3E}">
        <p14:creationId xmlns:p14="http://schemas.microsoft.com/office/powerpoint/2010/main" val="10493403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12</a:t>
            </a:fld>
            <a:endParaRPr lang="zh-CN" altLang="en-US"/>
          </a:p>
        </p:txBody>
      </p:sp>
    </p:spTree>
    <p:extLst>
      <p:ext uri="{BB962C8B-B14F-4D97-AF65-F5344CB8AC3E}">
        <p14:creationId xmlns:p14="http://schemas.microsoft.com/office/powerpoint/2010/main" val="1499784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13</a:t>
            </a:fld>
            <a:endParaRPr lang="zh-CN" altLang="en-US"/>
          </a:p>
        </p:txBody>
      </p:sp>
    </p:spTree>
    <p:extLst>
      <p:ext uri="{BB962C8B-B14F-4D97-AF65-F5344CB8AC3E}">
        <p14:creationId xmlns:p14="http://schemas.microsoft.com/office/powerpoint/2010/main" val="1367223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14</a:t>
            </a:fld>
            <a:endParaRPr lang="zh-CN" altLang="en-US"/>
          </a:p>
        </p:txBody>
      </p:sp>
    </p:spTree>
    <p:extLst>
      <p:ext uri="{BB962C8B-B14F-4D97-AF65-F5344CB8AC3E}">
        <p14:creationId xmlns:p14="http://schemas.microsoft.com/office/powerpoint/2010/main" val="1821864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2</a:t>
            </a:fld>
            <a:endParaRPr lang="zh-CN" altLang="en-US"/>
          </a:p>
        </p:txBody>
      </p:sp>
    </p:spTree>
    <p:extLst>
      <p:ext uri="{BB962C8B-B14F-4D97-AF65-F5344CB8AC3E}">
        <p14:creationId xmlns:p14="http://schemas.microsoft.com/office/powerpoint/2010/main" val="2068039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3</a:t>
            </a:fld>
            <a:endParaRPr lang="zh-CN" altLang="en-US"/>
          </a:p>
        </p:txBody>
      </p:sp>
    </p:spTree>
    <p:extLst>
      <p:ext uri="{BB962C8B-B14F-4D97-AF65-F5344CB8AC3E}">
        <p14:creationId xmlns:p14="http://schemas.microsoft.com/office/powerpoint/2010/main" val="998812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4</a:t>
            </a:fld>
            <a:endParaRPr lang="zh-CN" altLang="en-US"/>
          </a:p>
        </p:txBody>
      </p:sp>
    </p:spTree>
    <p:extLst>
      <p:ext uri="{BB962C8B-B14F-4D97-AF65-F5344CB8AC3E}">
        <p14:creationId xmlns:p14="http://schemas.microsoft.com/office/powerpoint/2010/main" val="4042362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5</a:t>
            </a:fld>
            <a:endParaRPr lang="zh-CN" altLang="en-US"/>
          </a:p>
        </p:txBody>
      </p:sp>
    </p:spTree>
    <p:extLst>
      <p:ext uri="{BB962C8B-B14F-4D97-AF65-F5344CB8AC3E}">
        <p14:creationId xmlns:p14="http://schemas.microsoft.com/office/powerpoint/2010/main" val="18781064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6</a:t>
            </a:fld>
            <a:endParaRPr lang="zh-CN" altLang="en-US"/>
          </a:p>
        </p:txBody>
      </p:sp>
    </p:spTree>
    <p:extLst>
      <p:ext uri="{BB962C8B-B14F-4D97-AF65-F5344CB8AC3E}">
        <p14:creationId xmlns:p14="http://schemas.microsoft.com/office/powerpoint/2010/main" val="443184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7</a:t>
            </a:fld>
            <a:endParaRPr lang="zh-CN" altLang="en-US"/>
          </a:p>
        </p:txBody>
      </p:sp>
    </p:spTree>
    <p:extLst>
      <p:ext uri="{BB962C8B-B14F-4D97-AF65-F5344CB8AC3E}">
        <p14:creationId xmlns:p14="http://schemas.microsoft.com/office/powerpoint/2010/main" val="2648917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8</a:t>
            </a:fld>
            <a:endParaRPr lang="zh-CN" altLang="en-US"/>
          </a:p>
        </p:txBody>
      </p:sp>
    </p:spTree>
    <p:extLst>
      <p:ext uri="{BB962C8B-B14F-4D97-AF65-F5344CB8AC3E}">
        <p14:creationId xmlns:p14="http://schemas.microsoft.com/office/powerpoint/2010/main" val="362865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7C0C9F3-A9BA-4A7C-8595-3C4ED8312ADC}" type="slidenum">
              <a:rPr lang="zh-CN" altLang="en-US" smtClean="0"/>
              <a:t>9</a:t>
            </a:fld>
            <a:endParaRPr lang="zh-CN" altLang="en-US"/>
          </a:p>
        </p:txBody>
      </p:sp>
    </p:spTree>
    <p:extLst>
      <p:ext uri="{BB962C8B-B14F-4D97-AF65-F5344CB8AC3E}">
        <p14:creationId xmlns:p14="http://schemas.microsoft.com/office/powerpoint/2010/main" val="27851654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800000">
            <a:off x="7503519" y="-408600"/>
            <a:ext cx="6964739" cy="6858000"/>
          </a:xfrm>
          <a:prstGeom prst="rect">
            <a:avLst/>
          </a:prstGeom>
        </p:spPr>
      </p:pic>
    </p:spTree>
    <p:extLst>
      <p:ext uri="{BB962C8B-B14F-4D97-AF65-F5344CB8AC3E}">
        <p14:creationId xmlns:p14="http://schemas.microsoft.com/office/powerpoint/2010/main" val="3209188069"/>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2600000">
            <a:off x="-1769434" y="177554"/>
            <a:ext cx="6964739" cy="6858000"/>
          </a:xfrm>
          <a:prstGeom prst="rect">
            <a:avLst/>
          </a:prstGeom>
        </p:spPr>
      </p:pic>
    </p:spTree>
    <p:extLst>
      <p:ext uri="{BB962C8B-B14F-4D97-AF65-F5344CB8AC3E}">
        <p14:creationId xmlns:p14="http://schemas.microsoft.com/office/powerpoint/2010/main" val="3553545597"/>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1792880" y="2229092"/>
            <a:ext cx="6964739" cy="6858000"/>
          </a:xfrm>
          <a:prstGeom prst="rect">
            <a:avLst/>
          </a:prstGeom>
        </p:spPr>
      </p:pic>
      <p:pic>
        <p:nvPicPr>
          <p:cNvPr id="8" name="图片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526965" y="-1827092"/>
            <a:ext cx="6964739" cy="6858000"/>
          </a:xfrm>
          <a:prstGeom prst="rect">
            <a:avLst/>
          </a:prstGeom>
        </p:spPr>
      </p:pic>
    </p:spTree>
    <p:extLst>
      <p:ext uri="{BB962C8B-B14F-4D97-AF65-F5344CB8AC3E}">
        <p14:creationId xmlns:p14="http://schemas.microsoft.com/office/powerpoint/2010/main" val="237599392"/>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1737672"/>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400747931"/>
      </p:ext>
    </p:extLst>
  </p:cSld>
  <p:clrMapOvr>
    <a:masterClrMapping/>
  </p:clrMapOvr>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9533674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xmlns:p14="http://schemas.microsoft.com/office/powerpoint/2010/main">
    <mc:Choice Requires="p14">
      <p:transition spd="slow" p14:dur="4000" advClick="0" advTm="3000">
        <p14:vortex dir="r"/>
      </p:transition>
    </mc:Choice>
    <mc:Fallback xmlns="">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rot="10800000">
            <a:off x="-1347404" y="658199"/>
            <a:ext cx="7537187" cy="7421675"/>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73303" y="-1487124"/>
            <a:ext cx="7537187" cy="7421675"/>
          </a:xfrm>
          <a:prstGeom prst="rect">
            <a:avLst/>
          </a:prstGeom>
        </p:spPr>
      </p:pic>
      <p:sp>
        <p:nvSpPr>
          <p:cNvPr id="5" name="副标题 2"/>
          <p:cNvSpPr txBox="1">
            <a:spLocks/>
          </p:cNvSpPr>
          <p:nvPr/>
        </p:nvSpPr>
        <p:spPr>
          <a:xfrm>
            <a:off x="8689870" y="5836019"/>
            <a:ext cx="2520673" cy="27217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dirty="0">
                <a:solidFill>
                  <a:schemeClr val="accent1">
                    <a:lumMod val="90000"/>
                  </a:schemeClr>
                </a:solidFill>
                <a:cs typeface="+mn-ea"/>
                <a:sym typeface="+mn-lt"/>
              </a:rPr>
              <a:t>汇报人：唐陈</a:t>
            </a:r>
          </a:p>
        </p:txBody>
      </p:sp>
      <p:sp>
        <p:nvSpPr>
          <p:cNvPr id="7" name="矩形 6"/>
          <p:cNvSpPr/>
          <p:nvPr/>
        </p:nvSpPr>
        <p:spPr>
          <a:xfrm>
            <a:off x="2369583" y="1929384"/>
            <a:ext cx="7640399" cy="923330"/>
          </a:xfrm>
          <a:prstGeom prst="rect">
            <a:avLst/>
          </a:prstGeom>
        </p:spPr>
        <p:txBody>
          <a:bodyPr wrap="square">
            <a:spAutoFit/>
          </a:bodyPr>
          <a:lstStyle/>
          <a:p>
            <a:pPr algn="ctr"/>
            <a:r>
              <a:rPr lang="zh-CN" altLang="en-US" sz="5400" dirty="0">
                <a:solidFill>
                  <a:schemeClr val="accent3">
                    <a:lumMod val="75000"/>
                  </a:schemeClr>
                </a:solidFill>
                <a:latin typeface="+mj-lt"/>
              </a:rPr>
              <a:t>优贝坊智能机器人团队</a:t>
            </a:r>
          </a:p>
        </p:txBody>
      </p:sp>
    </p:spTree>
    <p:extLst>
      <p:ext uri="{BB962C8B-B14F-4D97-AF65-F5344CB8AC3E}">
        <p14:creationId xmlns:p14="http://schemas.microsoft.com/office/powerpoint/2010/main" val="1405476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团队发展</a:t>
            </a:r>
          </a:p>
        </p:txBody>
      </p:sp>
      <p:sp>
        <p:nvSpPr>
          <p:cNvPr id="20" name="矩形 19">
            <a:extLst>
              <a:ext uri="{FF2B5EF4-FFF2-40B4-BE49-F238E27FC236}">
                <a16:creationId xmlns:a16="http://schemas.microsoft.com/office/drawing/2014/main" id="{A6807FAF-ADFF-47DB-92A9-C461FEAEBC48}"/>
              </a:ext>
            </a:extLst>
          </p:cNvPr>
          <p:cNvSpPr/>
          <p:nvPr/>
        </p:nvSpPr>
        <p:spPr>
          <a:xfrm>
            <a:off x="17303" y="1024672"/>
            <a:ext cx="5476424" cy="1607620"/>
          </a:xfrm>
          <a:prstGeom prst="rect">
            <a:avLst/>
          </a:prstGeom>
        </p:spPr>
        <p:txBody>
          <a:bodyPr wrap="square">
            <a:spAutoFit/>
          </a:bodyPr>
          <a:lstStyle/>
          <a:p>
            <a:pPr>
              <a:lnSpc>
                <a:spcPct val="150000"/>
              </a:lnSpc>
            </a:pPr>
            <a:r>
              <a:rPr lang="zh-CN" altLang="en-US" sz="2800" b="1" dirty="0">
                <a:solidFill>
                  <a:srgbClr val="FFFF00"/>
                </a:solidFill>
                <a:latin typeface="+mj-lt"/>
              </a:rPr>
              <a:t>目前发展：</a:t>
            </a:r>
          </a:p>
          <a:p>
            <a:pPr>
              <a:lnSpc>
                <a:spcPct val="150000"/>
              </a:lnSpc>
            </a:pPr>
            <a:r>
              <a:rPr lang="en-US" altLang="zh-CN" sz="2000" b="1" dirty="0">
                <a:solidFill>
                  <a:schemeClr val="accent1">
                    <a:lumMod val="75000"/>
                  </a:schemeClr>
                </a:solidFill>
                <a:latin typeface="+mj-lt"/>
              </a:rPr>
              <a:t>2017</a:t>
            </a:r>
            <a:r>
              <a:rPr lang="zh-CN" altLang="en-US" sz="2000" b="1" dirty="0">
                <a:solidFill>
                  <a:schemeClr val="accent1">
                    <a:lumMod val="75000"/>
                  </a:schemeClr>
                </a:solidFill>
                <a:latin typeface="+mj-lt"/>
              </a:rPr>
              <a:t>年与成都市天府新区西寺小学开展合作，为西寺小学三年级学生提供编程教学课程；</a:t>
            </a:r>
            <a:endParaRPr lang="en-US" altLang="zh-CN" sz="2000" b="1" dirty="0">
              <a:solidFill>
                <a:schemeClr val="accent1">
                  <a:lumMod val="75000"/>
                </a:schemeClr>
              </a:solidFill>
              <a:latin typeface="+mj-lt"/>
            </a:endParaRPr>
          </a:p>
        </p:txBody>
      </p:sp>
      <p:sp>
        <p:nvSpPr>
          <p:cNvPr id="8" name="矩形 7">
            <a:extLst>
              <a:ext uri="{FF2B5EF4-FFF2-40B4-BE49-F238E27FC236}">
                <a16:creationId xmlns:a16="http://schemas.microsoft.com/office/drawing/2014/main" id="{B8CDFCE3-E80E-43EC-A0B2-6F03F074CD37}"/>
              </a:ext>
            </a:extLst>
          </p:cNvPr>
          <p:cNvSpPr/>
          <p:nvPr/>
        </p:nvSpPr>
        <p:spPr>
          <a:xfrm>
            <a:off x="17303" y="4532838"/>
            <a:ext cx="5476424" cy="1422954"/>
          </a:xfrm>
          <a:prstGeom prst="rect">
            <a:avLst/>
          </a:prstGeom>
        </p:spPr>
        <p:txBody>
          <a:bodyPr wrap="square">
            <a:spAutoFit/>
          </a:bodyPr>
          <a:lstStyle/>
          <a:p>
            <a:pPr>
              <a:lnSpc>
                <a:spcPct val="150000"/>
              </a:lnSpc>
            </a:pPr>
            <a:r>
              <a:rPr lang="en-US" altLang="zh-CN" sz="2000" b="1" dirty="0">
                <a:solidFill>
                  <a:schemeClr val="accent1">
                    <a:lumMod val="75000"/>
                  </a:schemeClr>
                </a:solidFill>
                <a:latin typeface="+mj-lt"/>
              </a:rPr>
              <a:t>2018</a:t>
            </a:r>
            <a:r>
              <a:rPr lang="zh-CN" altLang="en-US" sz="2000" b="1" dirty="0">
                <a:solidFill>
                  <a:schemeClr val="accent1">
                    <a:lumMod val="75000"/>
                  </a:schemeClr>
                </a:solidFill>
                <a:latin typeface="+mj-lt"/>
              </a:rPr>
              <a:t>年</a:t>
            </a:r>
            <a:r>
              <a:rPr lang="en-US" altLang="zh-CN" sz="2000" b="1" dirty="0">
                <a:solidFill>
                  <a:schemeClr val="accent1">
                    <a:lumMod val="75000"/>
                  </a:schemeClr>
                </a:solidFill>
                <a:latin typeface="+mj-lt"/>
              </a:rPr>
              <a:t>4</a:t>
            </a:r>
            <a:r>
              <a:rPr lang="zh-CN" altLang="en-US" sz="2000" b="1" dirty="0">
                <a:solidFill>
                  <a:schemeClr val="accent1">
                    <a:lumMod val="75000"/>
                  </a:schemeClr>
                </a:solidFill>
                <a:latin typeface="+mj-lt"/>
              </a:rPr>
              <a:t>月</a:t>
            </a:r>
            <a:r>
              <a:rPr lang="en-US" altLang="zh-CN" sz="2000" b="1" dirty="0">
                <a:solidFill>
                  <a:schemeClr val="accent1">
                    <a:lumMod val="75000"/>
                  </a:schemeClr>
                </a:solidFill>
                <a:latin typeface="+mj-lt"/>
              </a:rPr>
              <a:t>28</a:t>
            </a:r>
            <a:r>
              <a:rPr lang="zh-CN" altLang="en-US" sz="2000" b="1" dirty="0">
                <a:solidFill>
                  <a:schemeClr val="accent1">
                    <a:lumMod val="75000"/>
                  </a:schemeClr>
                </a:solidFill>
                <a:latin typeface="+mj-lt"/>
              </a:rPr>
              <a:t>日，以“走进科技，走近未来”为主题与西寺小学联合举办了该校的首届科技节；</a:t>
            </a:r>
            <a:endParaRPr lang="en-US" altLang="zh-CN" sz="2000" b="1" dirty="0">
              <a:solidFill>
                <a:schemeClr val="accent1">
                  <a:lumMod val="75000"/>
                </a:schemeClr>
              </a:solidFill>
              <a:latin typeface="+mj-lt"/>
            </a:endParaRPr>
          </a:p>
        </p:txBody>
      </p:sp>
      <p:pic>
        <p:nvPicPr>
          <p:cNvPr id="9" name="图片 8">
            <a:extLst>
              <a:ext uri="{FF2B5EF4-FFF2-40B4-BE49-F238E27FC236}">
                <a16:creationId xmlns:a16="http://schemas.microsoft.com/office/drawing/2014/main" id="{876B6523-89C7-47F4-BA65-11EA2EC3ECBC}"/>
              </a:ext>
            </a:extLst>
          </p:cNvPr>
          <p:cNvPicPr>
            <a:picLocks noChangeAspect="1"/>
          </p:cNvPicPr>
          <p:nvPr/>
        </p:nvPicPr>
        <p:blipFill>
          <a:blip r:embed="rId3"/>
          <a:stretch>
            <a:fillRect/>
          </a:stretch>
        </p:blipFill>
        <p:spPr>
          <a:xfrm>
            <a:off x="5832978" y="149845"/>
            <a:ext cx="4971288" cy="2788846"/>
          </a:xfrm>
          <a:prstGeom prst="rect">
            <a:avLst/>
          </a:prstGeom>
        </p:spPr>
      </p:pic>
      <p:pic>
        <p:nvPicPr>
          <p:cNvPr id="1026" name="Picture 2" descr="http://pic3.newssc.org/upload/ori/0029000000000/20180428/1524887980856.jpg">
            <a:extLst>
              <a:ext uri="{FF2B5EF4-FFF2-40B4-BE49-F238E27FC236}">
                <a16:creationId xmlns:a16="http://schemas.microsoft.com/office/drawing/2014/main" id="{9E926A0A-9408-453E-B28C-402B0049E4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2978" y="2979689"/>
            <a:ext cx="4971288" cy="3728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25444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团队发展</a:t>
            </a:r>
          </a:p>
        </p:txBody>
      </p:sp>
      <p:sp>
        <p:nvSpPr>
          <p:cNvPr id="20" name="矩形 19">
            <a:extLst>
              <a:ext uri="{FF2B5EF4-FFF2-40B4-BE49-F238E27FC236}">
                <a16:creationId xmlns:a16="http://schemas.microsoft.com/office/drawing/2014/main" id="{A6807FAF-ADFF-47DB-92A9-C461FEAEBC48}"/>
              </a:ext>
            </a:extLst>
          </p:cNvPr>
          <p:cNvSpPr/>
          <p:nvPr/>
        </p:nvSpPr>
        <p:spPr>
          <a:xfrm>
            <a:off x="17302" y="1024672"/>
            <a:ext cx="5953729" cy="1145955"/>
          </a:xfrm>
          <a:prstGeom prst="rect">
            <a:avLst/>
          </a:prstGeom>
        </p:spPr>
        <p:txBody>
          <a:bodyPr wrap="square">
            <a:spAutoFit/>
          </a:bodyPr>
          <a:lstStyle/>
          <a:p>
            <a:pPr>
              <a:lnSpc>
                <a:spcPct val="150000"/>
              </a:lnSpc>
            </a:pPr>
            <a:r>
              <a:rPr lang="zh-CN" altLang="en-US" sz="2800" b="1" dirty="0">
                <a:solidFill>
                  <a:srgbClr val="FFFF00"/>
                </a:solidFill>
                <a:latin typeface="+mj-lt"/>
              </a:rPr>
              <a:t>目前发展：</a:t>
            </a:r>
          </a:p>
          <a:p>
            <a:pPr>
              <a:lnSpc>
                <a:spcPct val="150000"/>
              </a:lnSpc>
            </a:pPr>
            <a:r>
              <a:rPr lang="en-US" altLang="zh-CN" sz="2000" b="1" dirty="0">
                <a:solidFill>
                  <a:schemeClr val="accent1">
                    <a:lumMod val="75000"/>
                  </a:schemeClr>
                </a:solidFill>
                <a:latin typeface="+mj-lt"/>
              </a:rPr>
              <a:t>2018</a:t>
            </a:r>
            <a:r>
              <a:rPr lang="zh-CN" altLang="en-US" sz="2000" b="1" dirty="0">
                <a:solidFill>
                  <a:schemeClr val="accent1">
                    <a:lumMod val="75000"/>
                  </a:schemeClr>
                </a:solidFill>
                <a:latin typeface="+mj-lt"/>
              </a:rPr>
              <a:t>年暑假期间举办“优唯思编程训练营”一期；</a:t>
            </a:r>
            <a:endParaRPr lang="en-US" altLang="zh-CN" sz="2000" b="1" dirty="0">
              <a:solidFill>
                <a:schemeClr val="accent1">
                  <a:lumMod val="75000"/>
                </a:schemeClr>
              </a:solidFill>
              <a:latin typeface="+mj-lt"/>
            </a:endParaRPr>
          </a:p>
        </p:txBody>
      </p:sp>
      <p:sp>
        <p:nvSpPr>
          <p:cNvPr id="8" name="矩形 7">
            <a:extLst>
              <a:ext uri="{FF2B5EF4-FFF2-40B4-BE49-F238E27FC236}">
                <a16:creationId xmlns:a16="http://schemas.microsoft.com/office/drawing/2014/main" id="{B8CDFCE3-E80E-43EC-A0B2-6F03F074CD37}"/>
              </a:ext>
            </a:extLst>
          </p:cNvPr>
          <p:cNvSpPr/>
          <p:nvPr/>
        </p:nvSpPr>
        <p:spPr>
          <a:xfrm>
            <a:off x="17303" y="4532838"/>
            <a:ext cx="5476424" cy="961289"/>
          </a:xfrm>
          <a:prstGeom prst="rect">
            <a:avLst/>
          </a:prstGeom>
        </p:spPr>
        <p:txBody>
          <a:bodyPr wrap="square">
            <a:spAutoFit/>
          </a:bodyPr>
          <a:lstStyle/>
          <a:p>
            <a:pPr>
              <a:lnSpc>
                <a:spcPct val="150000"/>
              </a:lnSpc>
            </a:pPr>
            <a:r>
              <a:rPr lang="en-US" altLang="zh-CN" sz="2000" b="1" dirty="0">
                <a:solidFill>
                  <a:schemeClr val="accent1">
                    <a:lumMod val="75000"/>
                  </a:schemeClr>
                </a:solidFill>
                <a:latin typeface="+mj-lt"/>
              </a:rPr>
              <a:t>2018</a:t>
            </a:r>
            <a:r>
              <a:rPr lang="zh-CN" altLang="en-US" sz="2000" b="1" dirty="0">
                <a:solidFill>
                  <a:schemeClr val="accent1">
                    <a:lumMod val="75000"/>
                  </a:schemeClr>
                </a:solidFill>
                <a:latin typeface="+mj-lt"/>
              </a:rPr>
              <a:t>年</a:t>
            </a:r>
            <a:r>
              <a:rPr lang="en-US" altLang="zh-CN" sz="2000" b="1" dirty="0">
                <a:solidFill>
                  <a:schemeClr val="accent1">
                    <a:lumMod val="75000"/>
                  </a:schemeClr>
                </a:solidFill>
                <a:latin typeface="+mj-lt"/>
              </a:rPr>
              <a:t>9</a:t>
            </a:r>
            <a:r>
              <a:rPr lang="zh-CN" altLang="en-US" sz="2000" b="1" dirty="0">
                <a:solidFill>
                  <a:schemeClr val="accent1">
                    <a:lumMod val="75000"/>
                  </a:schemeClr>
                </a:solidFill>
                <a:latin typeface="+mj-lt"/>
              </a:rPr>
              <a:t>月，与</a:t>
            </a:r>
            <a:r>
              <a:rPr lang="zh-CN" altLang="zh-CN" sz="2000" b="1" dirty="0">
                <a:solidFill>
                  <a:schemeClr val="accent1">
                    <a:lumMod val="75000"/>
                  </a:schemeClr>
                </a:solidFill>
                <a:latin typeface="+mj-lt"/>
              </a:rPr>
              <a:t>成都市高新东区的丹景乡九年义务教育学校</a:t>
            </a:r>
            <a:r>
              <a:rPr lang="zh-CN" altLang="en-US" sz="2000" b="1" dirty="0">
                <a:solidFill>
                  <a:schemeClr val="accent1">
                    <a:lumMod val="75000"/>
                  </a:schemeClr>
                </a:solidFill>
                <a:latin typeface="+mj-lt"/>
              </a:rPr>
              <a:t>等</a:t>
            </a:r>
            <a:r>
              <a:rPr lang="en-US" altLang="zh-CN" sz="2000" b="1" dirty="0">
                <a:solidFill>
                  <a:schemeClr val="accent1">
                    <a:lumMod val="75000"/>
                  </a:schemeClr>
                </a:solidFill>
                <a:latin typeface="+mj-lt"/>
              </a:rPr>
              <a:t>7</a:t>
            </a:r>
            <a:r>
              <a:rPr lang="zh-CN" altLang="en-US" sz="2000" b="1" dirty="0">
                <a:solidFill>
                  <a:schemeClr val="accent1">
                    <a:lumMod val="75000"/>
                  </a:schemeClr>
                </a:solidFill>
                <a:latin typeface="+mj-lt"/>
              </a:rPr>
              <a:t>所中小学达成半年的合作协定；</a:t>
            </a:r>
            <a:endParaRPr lang="en-US" altLang="zh-CN" sz="2000" b="1" dirty="0">
              <a:solidFill>
                <a:schemeClr val="accent1">
                  <a:lumMod val="75000"/>
                </a:schemeClr>
              </a:solidFill>
              <a:latin typeface="+mj-lt"/>
            </a:endParaRPr>
          </a:p>
        </p:txBody>
      </p:sp>
      <p:pic>
        <p:nvPicPr>
          <p:cNvPr id="4" name="图片 3">
            <a:extLst>
              <a:ext uri="{FF2B5EF4-FFF2-40B4-BE49-F238E27FC236}">
                <a16:creationId xmlns:a16="http://schemas.microsoft.com/office/drawing/2014/main" id="{94DCAE81-B13A-4088-AA8E-CEA8B822D8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0721" y="105146"/>
            <a:ext cx="4736592" cy="3552444"/>
          </a:xfrm>
          <a:prstGeom prst="rect">
            <a:avLst/>
          </a:prstGeom>
        </p:spPr>
      </p:pic>
    </p:spTree>
    <p:extLst>
      <p:ext uri="{BB962C8B-B14F-4D97-AF65-F5344CB8AC3E}">
        <p14:creationId xmlns:p14="http://schemas.microsoft.com/office/powerpoint/2010/main" val="284100971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团队发展</a:t>
            </a:r>
          </a:p>
        </p:txBody>
      </p:sp>
      <p:sp>
        <p:nvSpPr>
          <p:cNvPr id="20" name="矩形 19">
            <a:extLst>
              <a:ext uri="{FF2B5EF4-FFF2-40B4-BE49-F238E27FC236}">
                <a16:creationId xmlns:a16="http://schemas.microsoft.com/office/drawing/2014/main" id="{A6807FAF-ADFF-47DB-92A9-C461FEAEBC48}"/>
              </a:ext>
            </a:extLst>
          </p:cNvPr>
          <p:cNvSpPr/>
          <p:nvPr/>
        </p:nvSpPr>
        <p:spPr>
          <a:xfrm>
            <a:off x="17302" y="1024672"/>
            <a:ext cx="7828249" cy="2069284"/>
          </a:xfrm>
          <a:prstGeom prst="rect">
            <a:avLst/>
          </a:prstGeom>
        </p:spPr>
        <p:txBody>
          <a:bodyPr wrap="square">
            <a:spAutoFit/>
          </a:bodyPr>
          <a:lstStyle/>
          <a:p>
            <a:pPr>
              <a:lnSpc>
                <a:spcPct val="150000"/>
              </a:lnSpc>
            </a:pPr>
            <a:r>
              <a:rPr lang="zh-CN" altLang="en-US" sz="2800" b="1" dirty="0">
                <a:solidFill>
                  <a:srgbClr val="FFFF00"/>
                </a:solidFill>
                <a:latin typeface="+mj-lt"/>
              </a:rPr>
              <a:t>未来规划：</a:t>
            </a:r>
            <a:endParaRPr lang="en-US" altLang="zh-CN" sz="2800" b="1" dirty="0">
              <a:solidFill>
                <a:srgbClr val="FFFF00"/>
              </a:solidFill>
              <a:latin typeface="+mj-lt"/>
            </a:endParaRPr>
          </a:p>
          <a:p>
            <a:pPr>
              <a:lnSpc>
                <a:spcPct val="150000"/>
              </a:lnSpc>
            </a:pPr>
            <a:r>
              <a:rPr lang="zh-CN" altLang="en-US" sz="2000" b="1" dirty="0">
                <a:solidFill>
                  <a:schemeClr val="accent1">
                    <a:lumMod val="75000"/>
                  </a:schemeClr>
                </a:solidFill>
                <a:latin typeface="+mj-lt"/>
              </a:rPr>
              <a:t>团队将根据已有的优唯思智能教育机器人继续进行试运营以及反馈改良，开发下一代；建立完整的优唯思编程能力培养体系，并且与相关编程教育机构进行合作，提供团队的教育模式；</a:t>
            </a:r>
            <a:endParaRPr lang="en-US" altLang="zh-CN" sz="2000" b="1" dirty="0">
              <a:solidFill>
                <a:schemeClr val="accent1">
                  <a:lumMod val="75000"/>
                </a:schemeClr>
              </a:solidFill>
              <a:latin typeface="+mj-lt"/>
            </a:endParaRPr>
          </a:p>
        </p:txBody>
      </p:sp>
      <p:sp>
        <p:nvSpPr>
          <p:cNvPr id="8" name="矩形 7">
            <a:extLst>
              <a:ext uri="{FF2B5EF4-FFF2-40B4-BE49-F238E27FC236}">
                <a16:creationId xmlns:a16="http://schemas.microsoft.com/office/drawing/2014/main" id="{B8CDFCE3-E80E-43EC-A0B2-6F03F074CD37}"/>
              </a:ext>
            </a:extLst>
          </p:cNvPr>
          <p:cNvSpPr/>
          <p:nvPr/>
        </p:nvSpPr>
        <p:spPr>
          <a:xfrm>
            <a:off x="17303" y="4532838"/>
            <a:ext cx="7828248" cy="1422954"/>
          </a:xfrm>
          <a:prstGeom prst="rect">
            <a:avLst/>
          </a:prstGeom>
        </p:spPr>
        <p:txBody>
          <a:bodyPr wrap="square">
            <a:spAutoFit/>
          </a:bodyPr>
          <a:lstStyle/>
          <a:p>
            <a:pPr>
              <a:lnSpc>
                <a:spcPct val="150000"/>
              </a:lnSpc>
            </a:pPr>
            <a:r>
              <a:rPr lang="zh-CN" altLang="en-US" sz="2000" b="1" dirty="0">
                <a:solidFill>
                  <a:schemeClr val="accent1">
                    <a:lumMod val="75000"/>
                  </a:schemeClr>
                </a:solidFill>
                <a:latin typeface="+mj-lt"/>
              </a:rPr>
              <a:t>如果团队能够得到“长虹双创基金”，团队将把基金用于编程教育网站的服务器升级，已接受更多编程爱好者；也会将基金作为以后注册公司的资金；</a:t>
            </a:r>
            <a:endParaRPr lang="en-US" altLang="zh-CN" sz="2000" b="1" dirty="0">
              <a:solidFill>
                <a:schemeClr val="accent1">
                  <a:lumMod val="75000"/>
                </a:schemeClr>
              </a:solidFill>
              <a:latin typeface="+mj-lt"/>
            </a:endParaRPr>
          </a:p>
        </p:txBody>
      </p:sp>
      <p:pic>
        <p:nvPicPr>
          <p:cNvPr id="3" name="图片 2">
            <a:extLst>
              <a:ext uri="{FF2B5EF4-FFF2-40B4-BE49-F238E27FC236}">
                <a16:creationId xmlns:a16="http://schemas.microsoft.com/office/drawing/2014/main" id="{09172666-C46B-4C12-84B8-3352A2E9E3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36992" y="0"/>
            <a:ext cx="4237705" cy="6858000"/>
          </a:xfrm>
          <a:prstGeom prst="rect">
            <a:avLst/>
          </a:prstGeom>
        </p:spPr>
      </p:pic>
    </p:spTree>
    <p:extLst>
      <p:ext uri="{BB962C8B-B14F-4D97-AF65-F5344CB8AC3E}">
        <p14:creationId xmlns:p14="http://schemas.microsoft.com/office/powerpoint/2010/main" val="196714037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特别感谢</a:t>
            </a:r>
          </a:p>
        </p:txBody>
      </p:sp>
      <p:sp>
        <p:nvSpPr>
          <p:cNvPr id="20" name="矩形 19">
            <a:extLst>
              <a:ext uri="{FF2B5EF4-FFF2-40B4-BE49-F238E27FC236}">
                <a16:creationId xmlns:a16="http://schemas.microsoft.com/office/drawing/2014/main" id="{A6807FAF-ADFF-47DB-92A9-C461FEAEBC48}"/>
              </a:ext>
            </a:extLst>
          </p:cNvPr>
          <p:cNvSpPr/>
          <p:nvPr/>
        </p:nvSpPr>
        <p:spPr>
          <a:xfrm>
            <a:off x="17303" y="1203681"/>
            <a:ext cx="4209350" cy="4100610"/>
          </a:xfrm>
          <a:prstGeom prst="rect">
            <a:avLst/>
          </a:prstGeom>
        </p:spPr>
        <p:txBody>
          <a:bodyPr wrap="square">
            <a:spAutoFit/>
          </a:bodyPr>
          <a:lstStyle/>
          <a:p>
            <a:pPr>
              <a:lnSpc>
                <a:spcPct val="150000"/>
              </a:lnSpc>
            </a:pPr>
            <a:r>
              <a:rPr lang="zh-CN" altLang="en-US" sz="2800" b="1" dirty="0">
                <a:solidFill>
                  <a:srgbClr val="FFFF00"/>
                </a:solidFill>
                <a:latin typeface="+mj-lt"/>
              </a:rPr>
              <a:t>厉威成</a:t>
            </a:r>
            <a:r>
              <a:rPr lang="zh-CN" altLang="en-US" sz="2000" b="1" dirty="0">
                <a:solidFill>
                  <a:schemeClr val="accent1">
                    <a:lumMod val="75000"/>
                  </a:schemeClr>
                </a:solidFill>
                <a:latin typeface="+mj-lt"/>
              </a:rPr>
              <a:t>老师，</a:t>
            </a:r>
            <a:r>
              <a:rPr lang="zh-CN" altLang="en-US" sz="2800" b="1" dirty="0">
                <a:solidFill>
                  <a:srgbClr val="FFFF00"/>
                </a:solidFill>
                <a:latin typeface="+mj-lt"/>
              </a:rPr>
              <a:t>王钊仙</a:t>
            </a:r>
            <a:r>
              <a:rPr lang="zh-CN" altLang="en-US" sz="2000" b="1" dirty="0">
                <a:solidFill>
                  <a:schemeClr val="accent1">
                    <a:lumMod val="75000"/>
                  </a:schemeClr>
                </a:solidFill>
                <a:latin typeface="+mj-lt"/>
              </a:rPr>
              <a:t>老师以及</a:t>
            </a:r>
            <a:r>
              <a:rPr lang="zh-CN" altLang="en-US" sz="2800" b="1" dirty="0">
                <a:solidFill>
                  <a:srgbClr val="FFFF00"/>
                </a:solidFill>
                <a:latin typeface="+mj-lt"/>
              </a:rPr>
              <a:t>科创中心</a:t>
            </a:r>
            <a:r>
              <a:rPr lang="zh-CN" altLang="en-US" sz="2000" b="1" dirty="0">
                <a:solidFill>
                  <a:schemeClr val="accent1">
                    <a:lumMod val="75000"/>
                  </a:schemeClr>
                </a:solidFill>
                <a:latin typeface="+mj-lt"/>
              </a:rPr>
              <a:t>的各位工作人员，在注册为科创中心的入驻团队之后，得到了老师和同学们的帮助；给予团队参加比赛、展示作品的机会；为团队的营销模式、商业模式以及项目优势进行辅导和分析，使团队得以迅速成长。</a:t>
            </a:r>
            <a:endParaRPr lang="en-US" altLang="zh-CN" sz="2000" b="1" dirty="0">
              <a:solidFill>
                <a:schemeClr val="accent1">
                  <a:lumMod val="75000"/>
                </a:schemeClr>
              </a:solidFill>
              <a:latin typeface="+mj-lt"/>
            </a:endParaRPr>
          </a:p>
        </p:txBody>
      </p:sp>
      <p:pic>
        <p:nvPicPr>
          <p:cNvPr id="4" name="图片 3">
            <a:extLst>
              <a:ext uri="{FF2B5EF4-FFF2-40B4-BE49-F238E27FC236}">
                <a16:creationId xmlns:a16="http://schemas.microsoft.com/office/drawing/2014/main" id="{75162DCA-C060-468D-BC20-0D96737B19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26653" y="0"/>
            <a:ext cx="7965347" cy="5310231"/>
          </a:xfrm>
          <a:prstGeom prst="rect">
            <a:avLst/>
          </a:prstGeom>
        </p:spPr>
      </p:pic>
    </p:spTree>
    <p:extLst>
      <p:ext uri="{BB962C8B-B14F-4D97-AF65-F5344CB8AC3E}">
        <p14:creationId xmlns:p14="http://schemas.microsoft.com/office/powerpoint/2010/main" val="25719906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01182" y="6484790"/>
            <a:ext cx="775136" cy="246221"/>
          </a:xfrm>
          <a:prstGeom prst="rect">
            <a:avLst/>
          </a:prstGeom>
        </p:spPr>
        <p:txBody>
          <a:bodyPr wrap="square">
            <a:spAutoFit/>
          </a:bodyPr>
          <a:lstStyle/>
          <a:p>
            <a:r>
              <a:rPr lang="en-US" altLang="zh-CN" sz="100" dirty="0">
                <a:solidFill>
                  <a:prstClr val="black"/>
                </a:solidFill>
                <a:latin typeface="Calibri"/>
                <a:ea typeface="宋体"/>
              </a:rPr>
              <a:t>PPT</a:t>
            </a:r>
            <a:r>
              <a:rPr lang="zh-CN" altLang="en-US" sz="100" dirty="0">
                <a:solidFill>
                  <a:prstClr val="black"/>
                </a:solidFill>
                <a:latin typeface="Calibri"/>
                <a:ea typeface="宋体"/>
              </a:rPr>
              <a:t>模板下载：</a:t>
            </a:r>
            <a:r>
              <a:rPr lang="en-US" altLang="zh-CN" sz="100" dirty="0">
                <a:solidFill>
                  <a:prstClr val="black"/>
                </a:solidFill>
                <a:latin typeface="Calibri"/>
                <a:ea typeface="宋体"/>
              </a:rPr>
              <a:t>www.1ppt.com/moban/     </a:t>
            </a:r>
            <a:r>
              <a:rPr lang="zh-CN" altLang="en-US" sz="100" dirty="0">
                <a:solidFill>
                  <a:prstClr val="black"/>
                </a:solidFill>
                <a:latin typeface="Calibri"/>
                <a:ea typeface="宋体"/>
              </a:rPr>
              <a:t>行业</a:t>
            </a:r>
            <a:r>
              <a:rPr lang="en-US" altLang="zh-CN" sz="100" dirty="0">
                <a:solidFill>
                  <a:prstClr val="black"/>
                </a:solidFill>
                <a:latin typeface="Calibri"/>
                <a:ea typeface="宋体"/>
              </a:rPr>
              <a:t>PPT</a:t>
            </a:r>
            <a:r>
              <a:rPr lang="zh-CN" altLang="en-US" sz="100" dirty="0">
                <a:solidFill>
                  <a:prstClr val="black"/>
                </a:solidFill>
                <a:latin typeface="Calibri"/>
                <a:ea typeface="宋体"/>
              </a:rPr>
              <a:t>模板：</a:t>
            </a:r>
            <a:r>
              <a:rPr lang="en-US" altLang="zh-CN" sz="100" dirty="0">
                <a:solidFill>
                  <a:prstClr val="black"/>
                </a:solidFill>
                <a:latin typeface="Calibri"/>
                <a:ea typeface="宋体"/>
              </a:rPr>
              <a:t>www.1ppt.com/hangye/ </a:t>
            </a:r>
          </a:p>
          <a:p>
            <a:r>
              <a:rPr lang="zh-CN" altLang="en-US" sz="100" dirty="0">
                <a:solidFill>
                  <a:prstClr val="black"/>
                </a:solidFill>
                <a:latin typeface="Calibri"/>
                <a:ea typeface="宋体"/>
              </a:rPr>
              <a:t>节日</a:t>
            </a:r>
            <a:r>
              <a:rPr lang="en-US" altLang="zh-CN" sz="100" dirty="0">
                <a:solidFill>
                  <a:prstClr val="black"/>
                </a:solidFill>
                <a:latin typeface="Calibri"/>
                <a:ea typeface="宋体"/>
              </a:rPr>
              <a:t>PPT</a:t>
            </a:r>
            <a:r>
              <a:rPr lang="zh-CN" altLang="en-US" sz="100" dirty="0">
                <a:solidFill>
                  <a:prstClr val="black"/>
                </a:solidFill>
                <a:latin typeface="Calibri"/>
                <a:ea typeface="宋体"/>
              </a:rPr>
              <a:t>模板：</a:t>
            </a:r>
            <a:r>
              <a:rPr lang="en-US" altLang="zh-CN" sz="100" dirty="0">
                <a:solidFill>
                  <a:prstClr val="black"/>
                </a:solidFill>
                <a:latin typeface="Calibri"/>
                <a:ea typeface="宋体"/>
              </a:rPr>
              <a:t>www.1ppt.com/jieri/           PPT</a:t>
            </a:r>
            <a:r>
              <a:rPr lang="zh-CN" altLang="en-US" sz="100" dirty="0">
                <a:solidFill>
                  <a:prstClr val="black"/>
                </a:solidFill>
                <a:latin typeface="Calibri"/>
                <a:ea typeface="宋体"/>
              </a:rPr>
              <a:t>素材下载：</a:t>
            </a:r>
            <a:r>
              <a:rPr lang="en-US" altLang="zh-CN" sz="100" dirty="0">
                <a:solidFill>
                  <a:prstClr val="black"/>
                </a:solidFill>
                <a:latin typeface="Calibri"/>
                <a:ea typeface="宋体"/>
              </a:rPr>
              <a:t>www.1ppt.com/sucai/</a:t>
            </a:r>
          </a:p>
          <a:p>
            <a:r>
              <a:rPr lang="en-US" altLang="zh-CN" sz="100" dirty="0">
                <a:solidFill>
                  <a:prstClr val="black"/>
                </a:solidFill>
                <a:latin typeface="Calibri"/>
                <a:ea typeface="宋体"/>
              </a:rPr>
              <a:t>PPT</a:t>
            </a:r>
            <a:r>
              <a:rPr lang="zh-CN" altLang="en-US" sz="100" dirty="0">
                <a:solidFill>
                  <a:prstClr val="black"/>
                </a:solidFill>
                <a:latin typeface="Calibri"/>
                <a:ea typeface="宋体"/>
              </a:rPr>
              <a:t>背景图片：</a:t>
            </a:r>
            <a:r>
              <a:rPr lang="en-US" altLang="zh-CN" sz="100" dirty="0">
                <a:solidFill>
                  <a:prstClr val="black"/>
                </a:solidFill>
                <a:latin typeface="Calibri"/>
                <a:ea typeface="宋体"/>
              </a:rPr>
              <a:t>www.1ppt.com/beijing/      PPT</a:t>
            </a:r>
            <a:r>
              <a:rPr lang="zh-CN" altLang="en-US" sz="100" dirty="0">
                <a:solidFill>
                  <a:prstClr val="black"/>
                </a:solidFill>
                <a:latin typeface="Calibri"/>
                <a:ea typeface="宋体"/>
              </a:rPr>
              <a:t>图表下载：</a:t>
            </a:r>
            <a:r>
              <a:rPr lang="en-US" altLang="zh-CN" sz="100" dirty="0">
                <a:solidFill>
                  <a:prstClr val="black"/>
                </a:solidFill>
                <a:latin typeface="Calibri"/>
                <a:ea typeface="宋体"/>
              </a:rPr>
              <a:t>www.1ppt.com/tubiao/      </a:t>
            </a:r>
          </a:p>
          <a:p>
            <a:r>
              <a:rPr lang="zh-CN" altLang="en-US" sz="100" dirty="0">
                <a:solidFill>
                  <a:prstClr val="black"/>
                </a:solidFill>
                <a:latin typeface="Calibri"/>
                <a:ea typeface="宋体"/>
              </a:rPr>
              <a:t>优秀</a:t>
            </a:r>
            <a:r>
              <a:rPr lang="en-US" altLang="zh-CN" sz="100" dirty="0">
                <a:solidFill>
                  <a:prstClr val="black"/>
                </a:solidFill>
                <a:latin typeface="Calibri"/>
                <a:ea typeface="宋体"/>
              </a:rPr>
              <a:t>PPT</a:t>
            </a:r>
            <a:r>
              <a:rPr lang="zh-CN" altLang="en-US" sz="100" dirty="0">
                <a:solidFill>
                  <a:prstClr val="black"/>
                </a:solidFill>
                <a:latin typeface="Calibri"/>
                <a:ea typeface="宋体"/>
              </a:rPr>
              <a:t>下载：</a:t>
            </a:r>
            <a:r>
              <a:rPr lang="en-US" altLang="zh-CN" sz="100" dirty="0">
                <a:solidFill>
                  <a:prstClr val="black"/>
                </a:solidFill>
                <a:latin typeface="Calibri"/>
                <a:ea typeface="宋体"/>
              </a:rPr>
              <a:t>www.1ppt.com/xiazai/        PPT</a:t>
            </a:r>
            <a:r>
              <a:rPr lang="zh-CN" altLang="en-US" sz="100" dirty="0">
                <a:solidFill>
                  <a:prstClr val="black"/>
                </a:solidFill>
                <a:latin typeface="Calibri"/>
                <a:ea typeface="宋体"/>
              </a:rPr>
              <a:t>教程： </a:t>
            </a:r>
            <a:r>
              <a:rPr lang="en-US" altLang="zh-CN" sz="100" dirty="0">
                <a:solidFill>
                  <a:prstClr val="black"/>
                </a:solidFill>
                <a:latin typeface="Calibri"/>
                <a:ea typeface="宋体"/>
              </a:rPr>
              <a:t>www.1ppt.com/powerpoint/      </a:t>
            </a:r>
          </a:p>
          <a:p>
            <a:r>
              <a:rPr lang="en-US" altLang="zh-CN" sz="100" dirty="0">
                <a:solidFill>
                  <a:prstClr val="black"/>
                </a:solidFill>
                <a:latin typeface="Calibri"/>
                <a:ea typeface="宋体"/>
              </a:rPr>
              <a:t>Word</a:t>
            </a:r>
            <a:r>
              <a:rPr lang="zh-CN" altLang="en-US" sz="100" dirty="0">
                <a:solidFill>
                  <a:prstClr val="black"/>
                </a:solidFill>
                <a:latin typeface="Calibri"/>
                <a:ea typeface="宋体"/>
              </a:rPr>
              <a:t>教程： </a:t>
            </a:r>
            <a:r>
              <a:rPr lang="en-US" altLang="zh-CN" sz="100" dirty="0">
                <a:solidFill>
                  <a:prstClr val="black"/>
                </a:solidFill>
                <a:latin typeface="Calibri"/>
                <a:ea typeface="宋体"/>
              </a:rPr>
              <a:t>www.1ppt.com/word/              Excel</a:t>
            </a:r>
            <a:r>
              <a:rPr lang="zh-CN" altLang="en-US" sz="100" dirty="0">
                <a:solidFill>
                  <a:prstClr val="black"/>
                </a:solidFill>
                <a:latin typeface="Calibri"/>
                <a:ea typeface="宋体"/>
              </a:rPr>
              <a:t>教程：</a:t>
            </a:r>
            <a:r>
              <a:rPr lang="en-US" altLang="zh-CN" sz="100" dirty="0">
                <a:solidFill>
                  <a:prstClr val="black"/>
                </a:solidFill>
                <a:latin typeface="Calibri"/>
                <a:ea typeface="宋体"/>
              </a:rPr>
              <a:t>www.1ppt.com/excel/  </a:t>
            </a:r>
          </a:p>
          <a:p>
            <a:r>
              <a:rPr lang="zh-CN" altLang="en-US" sz="100" dirty="0">
                <a:solidFill>
                  <a:prstClr val="black"/>
                </a:solidFill>
                <a:latin typeface="Calibri"/>
                <a:ea typeface="宋体"/>
              </a:rPr>
              <a:t>资料下载：</a:t>
            </a:r>
            <a:r>
              <a:rPr lang="en-US" altLang="zh-CN" sz="100" dirty="0">
                <a:solidFill>
                  <a:prstClr val="black"/>
                </a:solidFill>
                <a:latin typeface="Calibri"/>
                <a:ea typeface="宋体"/>
              </a:rPr>
              <a:t>www.1ppt.com/ziliao/                PPT</a:t>
            </a:r>
            <a:r>
              <a:rPr lang="zh-CN" altLang="en-US" sz="100" dirty="0">
                <a:solidFill>
                  <a:prstClr val="black"/>
                </a:solidFill>
                <a:latin typeface="Calibri"/>
                <a:ea typeface="宋体"/>
              </a:rPr>
              <a:t>课件下载：</a:t>
            </a:r>
            <a:r>
              <a:rPr lang="en-US" altLang="zh-CN" sz="100" dirty="0">
                <a:solidFill>
                  <a:prstClr val="black"/>
                </a:solidFill>
                <a:latin typeface="Calibri"/>
                <a:ea typeface="宋体"/>
              </a:rPr>
              <a:t>www.1ppt.com/kejian/ </a:t>
            </a:r>
          </a:p>
          <a:p>
            <a:r>
              <a:rPr lang="zh-CN" altLang="en-US" sz="100" dirty="0">
                <a:solidFill>
                  <a:prstClr val="black"/>
                </a:solidFill>
                <a:latin typeface="Calibri"/>
                <a:ea typeface="宋体"/>
              </a:rPr>
              <a:t>范文下载：</a:t>
            </a:r>
            <a:r>
              <a:rPr lang="en-US" altLang="zh-CN" sz="100" dirty="0">
                <a:solidFill>
                  <a:prstClr val="black"/>
                </a:solidFill>
                <a:latin typeface="Calibri"/>
                <a:ea typeface="宋体"/>
              </a:rPr>
              <a:t>www.1ppt.com/fanwen/             </a:t>
            </a:r>
            <a:r>
              <a:rPr lang="zh-CN" altLang="en-US" sz="100" dirty="0">
                <a:solidFill>
                  <a:prstClr val="black"/>
                </a:solidFill>
                <a:latin typeface="Calibri"/>
                <a:ea typeface="宋体"/>
              </a:rPr>
              <a:t>试卷下载：</a:t>
            </a:r>
            <a:r>
              <a:rPr lang="en-US" altLang="zh-CN" sz="100" dirty="0">
                <a:solidFill>
                  <a:prstClr val="black"/>
                </a:solidFill>
                <a:latin typeface="Calibri"/>
                <a:ea typeface="宋体"/>
              </a:rPr>
              <a:t>www.1ppt.com/shiti/  </a:t>
            </a:r>
          </a:p>
          <a:p>
            <a:r>
              <a:rPr lang="zh-CN" altLang="en-US" sz="100" dirty="0">
                <a:solidFill>
                  <a:prstClr val="black"/>
                </a:solidFill>
                <a:latin typeface="Calibri"/>
                <a:ea typeface="宋体"/>
              </a:rPr>
              <a:t>教案下载：</a:t>
            </a:r>
            <a:r>
              <a:rPr lang="en-US" altLang="zh-CN" sz="100" dirty="0">
                <a:solidFill>
                  <a:prstClr val="black"/>
                </a:solidFill>
                <a:latin typeface="Calibri"/>
                <a:ea typeface="宋体"/>
              </a:rPr>
              <a:t>www.1ppt.com/jiaoan/        </a:t>
            </a:r>
          </a:p>
          <a:p>
            <a:r>
              <a:rPr lang="zh-CN" altLang="en-US" sz="100" dirty="0">
                <a:solidFill>
                  <a:prstClr val="black"/>
                </a:solidFill>
                <a:latin typeface="Calibri"/>
                <a:ea typeface="宋体"/>
              </a:rPr>
              <a:t>字体下载：</a:t>
            </a:r>
            <a:r>
              <a:rPr lang="en-US" altLang="zh-CN" sz="100" dirty="0">
                <a:solidFill>
                  <a:prstClr val="black"/>
                </a:solidFill>
                <a:latin typeface="Calibri"/>
                <a:ea typeface="宋体"/>
              </a:rPr>
              <a:t>www.1ppt.com/ziti/</a:t>
            </a:r>
          </a:p>
          <a:p>
            <a:r>
              <a:rPr lang="en-US" altLang="zh-CN" sz="100" dirty="0">
                <a:solidFill>
                  <a:prstClr val="black"/>
                </a:solidFill>
                <a:latin typeface="Calibri"/>
                <a:ea typeface="宋体"/>
              </a:rPr>
              <a:t> </a:t>
            </a:r>
            <a:endParaRPr lang="zh-CN" altLang="en-US" sz="100" dirty="0">
              <a:solidFill>
                <a:prstClr val="black"/>
              </a:solidFill>
              <a:latin typeface="Calibri"/>
              <a:ea typeface="宋体"/>
            </a:endParaRPr>
          </a:p>
        </p:txBody>
      </p:sp>
      <p:pic>
        <p:nvPicPr>
          <p:cNvPr id="2" name="图片 1"/>
          <p:cNvPicPr>
            <a:picLocks noChangeAspect="1"/>
          </p:cNvPicPr>
          <p:nvPr/>
        </p:nvPicPr>
        <p:blipFill>
          <a:blip r:embed="rId3">
            <a:extLst>
              <a:ext uri="{28A0092B-C50C-407E-A947-70E740481C1C}">
                <a14:useLocalDpi xmlns:a14="http://schemas.microsoft.com/office/drawing/2010/main"/>
              </a:ext>
            </a:extLst>
          </a:blip>
          <a:stretch>
            <a:fillRect/>
          </a:stretch>
        </p:blipFill>
        <p:spPr>
          <a:xfrm rot="10800000">
            <a:off x="-1347404" y="658199"/>
            <a:ext cx="7537187" cy="7421675"/>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96000" y="-1439499"/>
            <a:ext cx="7537187" cy="7421675"/>
          </a:xfrm>
          <a:prstGeom prst="rect">
            <a:avLst/>
          </a:prstGeom>
        </p:spPr>
      </p:pic>
      <p:sp>
        <p:nvSpPr>
          <p:cNvPr id="4" name="标题 1"/>
          <p:cNvSpPr txBox="1">
            <a:spLocks/>
          </p:cNvSpPr>
          <p:nvPr/>
        </p:nvSpPr>
        <p:spPr>
          <a:xfrm>
            <a:off x="1380391" y="2716953"/>
            <a:ext cx="9431218" cy="96070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lumMod val="75000"/>
                  </a:schemeClr>
                </a:solidFill>
                <a:latin typeface="+mn-lt"/>
                <a:ea typeface="+mn-ea"/>
                <a:cs typeface="+mn-ea"/>
                <a:sym typeface="+mn-lt"/>
              </a:rPr>
              <a:t>感谢聆听 </a:t>
            </a:r>
            <a:r>
              <a:rPr lang="en-US" altLang="zh-CN" sz="5400" b="1" dirty="0">
                <a:solidFill>
                  <a:schemeClr val="accent1">
                    <a:lumMod val="75000"/>
                  </a:schemeClr>
                </a:solidFill>
                <a:latin typeface="+mn-lt"/>
                <a:ea typeface="+mn-ea"/>
                <a:cs typeface="+mn-ea"/>
                <a:sym typeface="+mn-lt"/>
              </a:rPr>
              <a:t>| THANK YOU</a:t>
            </a:r>
            <a:endParaRPr lang="zh-CN" altLang="en-US" sz="5400" b="1" dirty="0">
              <a:solidFill>
                <a:schemeClr val="accent1">
                  <a:lumMod val="75000"/>
                </a:schemeClr>
              </a:solidFill>
              <a:latin typeface="+mn-lt"/>
              <a:ea typeface="+mn-ea"/>
              <a:cs typeface="+mn-ea"/>
              <a:sym typeface="+mn-lt"/>
            </a:endParaRPr>
          </a:p>
        </p:txBody>
      </p:sp>
    </p:spTree>
    <p:extLst>
      <p:ext uri="{BB962C8B-B14F-4D97-AF65-F5344CB8AC3E}">
        <p14:creationId xmlns:p14="http://schemas.microsoft.com/office/powerpoint/2010/main" val="2865120341"/>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c5accd2d-f733-4824-ad64-beb893ea6727"/>
          <p:cNvGrpSpPr>
            <a:grpSpLocks noChangeAspect="1"/>
          </p:cNvGrpSpPr>
          <p:nvPr/>
        </p:nvGrpSpPr>
        <p:grpSpPr>
          <a:xfrm>
            <a:off x="942421" y="2377132"/>
            <a:ext cx="10358133" cy="2309777"/>
            <a:chOff x="1390565" y="2834333"/>
            <a:chExt cx="9909989" cy="2209845"/>
          </a:xfrm>
        </p:grpSpPr>
        <p:grpSp>
          <p:nvGrpSpPr>
            <p:cNvPr id="3" name="Group 28"/>
            <p:cNvGrpSpPr/>
            <p:nvPr/>
          </p:nvGrpSpPr>
          <p:grpSpPr>
            <a:xfrm>
              <a:off x="1768046" y="2834333"/>
              <a:ext cx="1458180" cy="1663040"/>
              <a:chOff x="1856520" y="2834333"/>
              <a:chExt cx="1458180" cy="1663040"/>
            </a:xfrm>
          </p:grpSpPr>
          <p:sp>
            <p:nvSpPr>
              <p:cNvPr id="25" name="Freeform: Shape 1"/>
              <p:cNvSpPr>
                <a:spLocks/>
              </p:cNvSpPr>
              <p:nvPr/>
            </p:nvSpPr>
            <p:spPr bwMode="auto">
              <a:xfrm>
                <a:off x="185652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solidFill>
              </a:ln>
              <a:extLst/>
            </p:spPr>
            <p:txBody>
              <a:bodyPr anchor="ctr"/>
              <a:lstStyle/>
              <a:p>
                <a:pPr algn="ctr"/>
                <a:endParaRPr/>
              </a:p>
            </p:txBody>
          </p:sp>
          <p:sp>
            <p:nvSpPr>
              <p:cNvPr id="26" name="Freeform: Shape 10"/>
              <p:cNvSpPr>
                <a:spLocks noChangeAspect="1"/>
              </p:cNvSpPr>
              <p:nvPr/>
            </p:nvSpPr>
            <p:spPr bwMode="auto">
              <a:xfrm>
                <a:off x="2330879" y="3400302"/>
                <a:ext cx="497910" cy="531102"/>
              </a:xfrm>
              <a:custGeom>
                <a:avLst/>
                <a:gdLst>
                  <a:gd name="T0" fmla="*/ 41 w 45"/>
                  <a:gd name="T1" fmla="*/ 48 h 48"/>
                  <a:gd name="T2" fmla="*/ 0 w 45"/>
                  <a:gd name="T3" fmla="*/ 44 h 48"/>
                  <a:gd name="T4" fmla="*/ 3 w 45"/>
                  <a:gd name="T5" fmla="*/ 7 h 48"/>
                  <a:gd name="T6" fmla="*/ 7 w 45"/>
                  <a:gd name="T7" fmla="*/ 4 h 48"/>
                  <a:gd name="T8" fmla="*/ 13 w 45"/>
                  <a:gd name="T9" fmla="*/ 0 h 48"/>
                  <a:gd name="T10" fmla="*/ 17 w 45"/>
                  <a:gd name="T11" fmla="*/ 7 h 48"/>
                  <a:gd name="T12" fmla="*/ 27 w 45"/>
                  <a:gd name="T13" fmla="*/ 4 h 48"/>
                  <a:gd name="T14" fmla="*/ 33 w 45"/>
                  <a:gd name="T15" fmla="*/ 0 h 48"/>
                  <a:gd name="T16" fmla="*/ 38 w 45"/>
                  <a:gd name="T17" fmla="*/ 7 h 48"/>
                  <a:gd name="T18" fmla="*/ 45 w 45"/>
                  <a:gd name="T19" fmla="*/ 10 h 48"/>
                  <a:gd name="T20" fmla="*/ 11 w 45"/>
                  <a:gd name="T21" fmla="*/ 25 h 48"/>
                  <a:gd name="T22" fmla="*/ 3 w 45"/>
                  <a:gd name="T23" fmla="*/ 17 h 48"/>
                  <a:gd name="T24" fmla="*/ 11 w 45"/>
                  <a:gd name="T25" fmla="*/ 25 h 48"/>
                  <a:gd name="T26" fmla="*/ 11 w 45"/>
                  <a:gd name="T27" fmla="*/ 26 h 48"/>
                  <a:gd name="T28" fmla="*/ 3 w 45"/>
                  <a:gd name="T29" fmla="*/ 35 h 48"/>
                  <a:gd name="T30" fmla="*/ 11 w 45"/>
                  <a:gd name="T31" fmla="*/ 44 h 48"/>
                  <a:gd name="T32" fmla="*/ 3 w 45"/>
                  <a:gd name="T33" fmla="*/ 37 h 48"/>
                  <a:gd name="T34" fmla="*/ 11 w 45"/>
                  <a:gd name="T35" fmla="*/ 44 h 48"/>
                  <a:gd name="T36" fmla="*/ 13 w 45"/>
                  <a:gd name="T37" fmla="*/ 3 h 48"/>
                  <a:gd name="T38" fmla="*/ 10 w 45"/>
                  <a:gd name="T39" fmla="*/ 4 h 48"/>
                  <a:gd name="T40" fmla="*/ 11 w 45"/>
                  <a:gd name="T41" fmla="*/ 13 h 48"/>
                  <a:gd name="T42" fmla="*/ 14 w 45"/>
                  <a:gd name="T43" fmla="*/ 12 h 48"/>
                  <a:gd name="T44" fmla="*/ 21 w 45"/>
                  <a:gd name="T45" fmla="*/ 25 h 48"/>
                  <a:gd name="T46" fmla="*/ 13 w 45"/>
                  <a:gd name="T47" fmla="*/ 17 h 48"/>
                  <a:gd name="T48" fmla="*/ 21 w 45"/>
                  <a:gd name="T49" fmla="*/ 25 h 48"/>
                  <a:gd name="T50" fmla="*/ 21 w 45"/>
                  <a:gd name="T51" fmla="*/ 26 h 48"/>
                  <a:gd name="T52" fmla="*/ 13 w 45"/>
                  <a:gd name="T53" fmla="*/ 35 h 48"/>
                  <a:gd name="T54" fmla="*/ 21 w 45"/>
                  <a:gd name="T55" fmla="*/ 44 h 48"/>
                  <a:gd name="T56" fmla="*/ 13 w 45"/>
                  <a:gd name="T57" fmla="*/ 37 h 48"/>
                  <a:gd name="T58" fmla="*/ 21 w 45"/>
                  <a:gd name="T59" fmla="*/ 44 h 48"/>
                  <a:gd name="T60" fmla="*/ 32 w 45"/>
                  <a:gd name="T61" fmla="*/ 17 h 48"/>
                  <a:gd name="T62" fmla="*/ 23 w 45"/>
                  <a:gd name="T63" fmla="*/ 25 h 48"/>
                  <a:gd name="T64" fmla="*/ 32 w 45"/>
                  <a:gd name="T65" fmla="*/ 35 h 48"/>
                  <a:gd name="T66" fmla="*/ 23 w 45"/>
                  <a:gd name="T67" fmla="*/ 26 h 48"/>
                  <a:gd name="T68" fmla="*/ 32 w 45"/>
                  <a:gd name="T69" fmla="*/ 35 h 48"/>
                  <a:gd name="T70" fmla="*/ 32 w 45"/>
                  <a:gd name="T71" fmla="*/ 37 h 48"/>
                  <a:gd name="T72" fmla="*/ 23 w 45"/>
                  <a:gd name="T73" fmla="*/ 44 h 48"/>
                  <a:gd name="T74" fmla="*/ 34 w 45"/>
                  <a:gd name="T75" fmla="*/ 4 h 48"/>
                  <a:gd name="T76" fmla="*/ 32 w 45"/>
                  <a:gd name="T77" fmla="*/ 3 h 48"/>
                  <a:gd name="T78" fmla="*/ 31 w 45"/>
                  <a:gd name="T79" fmla="*/ 12 h 48"/>
                  <a:gd name="T80" fmla="*/ 33 w 45"/>
                  <a:gd name="T81" fmla="*/ 13 h 48"/>
                  <a:gd name="T82" fmla="*/ 34 w 45"/>
                  <a:gd name="T83" fmla="*/ 4 h 48"/>
                  <a:gd name="T84" fmla="*/ 41 w 45"/>
                  <a:gd name="T85" fmla="*/ 17 h 48"/>
                  <a:gd name="T86" fmla="*/ 33 w 45"/>
                  <a:gd name="T87" fmla="*/ 25 h 48"/>
                  <a:gd name="T88" fmla="*/ 41 w 45"/>
                  <a:gd name="T89" fmla="*/ 35 h 48"/>
                  <a:gd name="T90" fmla="*/ 33 w 45"/>
                  <a:gd name="T91" fmla="*/ 26 h 48"/>
                  <a:gd name="T92" fmla="*/ 41 w 45"/>
                  <a:gd name="T93" fmla="*/ 35 h 48"/>
                  <a:gd name="T94" fmla="*/ 41 w 45"/>
                  <a:gd name="T95" fmla="*/ 37 h 48"/>
                  <a:gd name="T96" fmla="*/ 33 w 45"/>
                  <a:gd name="T9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8">
                    <a:moveTo>
                      <a:pt x="45" y="44"/>
                    </a:moveTo>
                    <a:cubicBezTo>
                      <a:pt x="45" y="46"/>
                      <a:pt x="43" y="48"/>
                      <a:pt x="41" y="48"/>
                    </a:cubicBezTo>
                    <a:cubicBezTo>
                      <a:pt x="3" y="48"/>
                      <a:pt x="3" y="48"/>
                      <a:pt x="3" y="48"/>
                    </a:cubicBezTo>
                    <a:cubicBezTo>
                      <a:pt x="1" y="48"/>
                      <a:pt x="0" y="46"/>
                      <a:pt x="0" y="44"/>
                    </a:cubicBezTo>
                    <a:cubicBezTo>
                      <a:pt x="0" y="10"/>
                      <a:pt x="0" y="10"/>
                      <a:pt x="0" y="10"/>
                    </a:cubicBezTo>
                    <a:cubicBezTo>
                      <a:pt x="0" y="8"/>
                      <a:pt x="1" y="7"/>
                      <a:pt x="3" y="7"/>
                    </a:cubicBezTo>
                    <a:cubicBezTo>
                      <a:pt x="7" y="7"/>
                      <a:pt x="7" y="7"/>
                      <a:pt x="7" y="7"/>
                    </a:cubicBezTo>
                    <a:cubicBezTo>
                      <a:pt x="7" y="4"/>
                      <a:pt x="7" y="4"/>
                      <a:pt x="7" y="4"/>
                    </a:cubicBezTo>
                    <a:cubicBezTo>
                      <a:pt x="7" y="2"/>
                      <a:pt x="9" y="0"/>
                      <a:pt x="11" y="0"/>
                    </a:cubicBezTo>
                    <a:cubicBezTo>
                      <a:pt x="13" y="0"/>
                      <a:pt x="13" y="0"/>
                      <a:pt x="13" y="0"/>
                    </a:cubicBezTo>
                    <a:cubicBezTo>
                      <a:pt x="15" y="0"/>
                      <a:pt x="17" y="2"/>
                      <a:pt x="17" y="4"/>
                    </a:cubicBezTo>
                    <a:cubicBezTo>
                      <a:pt x="17" y="7"/>
                      <a:pt x="17" y="7"/>
                      <a:pt x="17" y="7"/>
                    </a:cubicBezTo>
                    <a:cubicBezTo>
                      <a:pt x="27" y="7"/>
                      <a:pt x="27" y="7"/>
                      <a:pt x="27" y="7"/>
                    </a:cubicBezTo>
                    <a:cubicBezTo>
                      <a:pt x="27" y="4"/>
                      <a:pt x="27" y="4"/>
                      <a:pt x="27" y="4"/>
                    </a:cubicBezTo>
                    <a:cubicBezTo>
                      <a:pt x="27" y="2"/>
                      <a:pt x="29" y="0"/>
                      <a:pt x="32" y="0"/>
                    </a:cubicBezTo>
                    <a:cubicBezTo>
                      <a:pt x="33" y="0"/>
                      <a:pt x="33" y="0"/>
                      <a:pt x="33" y="0"/>
                    </a:cubicBezTo>
                    <a:cubicBezTo>
                      <a:pt x="36" y="0"/>
                      <a:pt x="38" y="2"/>
                      <a:pt x="38" y="4"/>
                    </a:cubicBezTo>
                    <a:cubicBezTo>
                      <a:pt x="38" y="7"/>
                      <a:pt x="38" y="7"/>
                      <a:pt x="38" y="7"/>
                    </a:cubicBezTo>
                    <a:cubicBezTo>
                      <a:pt x="41" y="7"/>
                      <a:pt x="41" y="7"/>
                      <a:pt x="41" y="7"/>
                    </a:cubicBezTo>
                    <a:cubicBezTo>
                      <a:pt x="43" y="7"/>
                      <a:pt x="45" y="8"/>
                      <a:pt x="45" y="10"/>
                    </a:cubicBezTo>
                    <a:lnTo>
                      <a:pt x="45" y="44"/>
                    </a:lnTo>
                    <a:close/>
                    <a:moveTo>
                      <a:pt x="11" y="25"/>
                    </a:moveTo>
                    <a:cubicBezTo>
                      <a:pt x="11" y="17"/>
                      <a:pt x="11" y="17"/>
                      <a:pt x="11" y="17"/>
                    </a:cubicBezTo>
                    <a:cubicBezTo>
                      <a:pt x="3" y="17"/>
                      <a:pt x="3" y="17"/>
                      <a:pt x="3" y="17"/>
                    </a:cubicBezTo>
                    <a:cubicBezTo>
                      <a:pt x="3" y="25"/>
                      <a:pt x="3" y="25"/>
                      <a:pt x="3" y="25"/>
                    </a:cubicBezTo>
                    <a:lnTo>
                      <a:pt x="11" y="25"/>
                    </a:lnTo>
                    <a:close/>
                    <a:moveTo>
                      <a:pt x="11" y="35"/>
                    </a:moveTo>
                    <a:cubicBezTo>
                      <a:pt x="11" y="26"/>
                      <a:pt x="11" y="26"/>
                      <a:pt x="11" y="26"/>
                    </a:cubicBezTo>
                    <a:cubicBezTo>
                      <a:pt x="3" y="26"/>
                      <a:pt x="3" y="26"/>
                      <a:pt x="3" y="26"/>
                    </a:cubicBezTo>
                    <a:cubicBezTo>
                      <a:pt x="3" y="35"/>
                      <a:pt x="3" y="35"/>
                      <a:pt x="3" y="35"/>
                    </a:cubicBezTo>
                    <a:lnTo>
                      <a:pt x="11" y="35"/>
                    </a:lnTo>
                    <a:close/>
                    <a:moveTo>
                      <a:pt x="11" y="44"/>
                    </a:moveTo>
                    <a:cubicBezTo>
                      <a:pt x="11" y="37"/>
                      <a:pt x="11" y="37"/>
                      <a:pt x="11" y="37"/>
                    </a:cubicBezTo>
                    <a:cubicBezTo>
                      <a:pt x="3" y="37"/>
                      <a:pt x="3" y="37"/>
                      <a:pt x="3" y="37"/>
                    </a:cubicBezTo>
                    <a:cubicBezTo>
                      <a:pt x="3" y="44"/>
                      <a:pt x="3" y="44"/>
                      <a:pt x="3" y="44"/>
                    </a:cubicBezTo>
                    <a:lnTo>
                      <a:pt x="11" y="44"/>
                    </a:lnTo>
                    <a:close/>
                    <a:moveTo>
                      <a:pt x="14" y="4"/>
                    </a:moveTo>
                    <a:cubicBezTo>
                      <a:pt x="14" y="4"/>
                      <a:pt x="13" y="3"/>
                      <a:pt x="13" y="3"/>
                    </a:cubicBezTo>
                    <a:cubicBezTo>
                      <a:pt x="11" y="3"/>
                      <a:pt x="11" y="3"/>
                      <a:pt x="11" y="3"/>
                    </a:cubicBezTo>
                    <a:cubicBezTo>
                      <a:pt x="11" y="3"/>
                      <a:pt x="10" y="4"/>
                      <a:pt x="10" y="4"/>
                    </a:cubicBezTo>
                    <a:cubicBezTo>
                      <a:pt x="10" y="12"/>
                      <a:pt x="10" y="12"/>
                      <a:pt x="10" y="12"/>
                    </a:cubicBezTo>
                    <a:cubicBezTo>
                      <a:pt x="10" y="12"/>
                      <a:pt x="11" y="13"/>
                      <a:pt x="11" y="13"/>
                    </a:cubicBezTo>
                    <a:cubicBezTo>
                      <a:pt x="13" y="13"/>
                      <a:pt x="13" y="13"/>
                      <a:pt x="13" y="13"/>
                    </a:cubicBezTo>
                    <a:cubicBezTo>
                      <a:pt x="13" y="13"/>
                      <a:pt x="14" y="12"/>
                      <a:pt x="14" y="12"/>
                    </a:cubicBezTo>
                    <a:lnTo>
                      <a:pt x="14" y="4"/>
                    </a:lnTo>
                    <a:close/>
                    <a:moveTo>
                      <a:pt x="21" y="25"/>
                    </a:moveTo>
                    <a:cubicBezTo>
                      <a:pt x="21" y="17"/>
                      <a:pt x="21" y="17"/>
                      <a:pt x="21" y="17"/>
                    </a:cubicBezTo>
                    <a:cubicBezTo>
                      <a:pt x="13" y="17"/>
                      <a:pt x="13" y="17"/>
                      <a:pt x="13" y="17"/>
                    </a:cubicBezTo>
                    <a:cubicBezTo>
                      <a:pt x="13" y="25"/>
                      <a:pt x="13" y="25"/>
                      <a:pt x="13" y="25"/>
                    </a:cubicBezTo>
                    <a:lnTo>
                      <a:pt x="21" y="25"/>
                    </a:lnTo>
                    <a:close/>
                    <a:moveTo>
                      <a:pt x="21" y="35"/>
                    </a:moveTo>
                    <a:cubicBezTo>
                      <a:pt x="21" y="26"/>
                      <a:pt x="21" y="26"/>
                      <a:pt x="21" y="26"/>
                    </a:cubicBezTo>
                    <a:cubicBezTo>
                      <a:pt x="13" y="26"/>
                      <a:pt x="13" y="26"/>
                      <a:pt x="13" y="26"/>
                    </a:cubicBezTo>
                    <a:cubicBezTo>
                      <a:pt x="13" y="35"/>
                      <a:pt x="13" y="35"/>
                      <a:pt x="13" y="35"/>
                    </a:cubicBezTo>
                    <a:lnTo>
                      <a:pt x="21" y="35"/>
                    </a:lnTo>
                    <a:close/>
                    <a:moveTo>
                      <a:pt x="21" y="44"/>
                    </a:moveTo>
                    <a:cubicBezTo>
                      <a:pt x="21" y="37"/>
                      <a:pt x="21" y="37"/>
                      <a:pt x="21" y="37"/>
                    </a:cubicBezTo>
                    <a:cubicBezTo>
                      <a:pt x="13" y="37"/>
                      <a:pt x="13" y="37"/>
                      <a:pt x="13" y="37"/>
                    </a:cubicBezTo>
                    <a:cubicBezTo>
                      <a:pt x="13" y="44"/>
                      <a:pt x="13" y="44"/>
                      <a:pt x="13" y="44"/>
                    </a:cubicBezTo>
                    <a:lnTo>
                      <a:pt x="21" y="44"/>
                    </a:lnTo>
                    <a:close/>
                    <a:moveTo>
                      <a:pt x="32" y="25"/>
                    </a:moveTo>
                    <a:cubicBezTo>
                      <a:pt x="32" y="17"/>
                      <a:pt x="32" y="17"/>
                      <a:pt x="32" y="17"/>
                    </a:cubicBezTo>
                    <a:cubicBezTo>
                      <a:pt x="23" y="17"/>
                      <a:pt x="23" y="17"/>
                      <a:pt x="23" y="17"/>
                    </a:cubicBezTo>
                    <a:cubicBezTo>
                      <a:pt x="23" y="25"/>
                      <a:pt x="23" y="25"/>
                      <a:pt x="23" y="25"/>
                    </a:cubicBezTo>
                    <a:lnTo>
                      <a:pt x="32" y="25"/>
                    </a:lnTo>
                    <a:close/>
                    <a:moveTo>
                      <a:pt x="32" y="35"/>
                    </a:moveTo>
                    <a:cubicBezTo>
                      <a:pt x="32" y="26"/>
                      <a:pt x="32" y="26"/>
                      <a:pt x="32" y="26"/>
                    </a:cubicBezTo>
                    <a:cubicBezTo>
                      <a:pt x="23" y="26"/>
                      <a:pt x="23" y="26"/>
                      <a:pt x="23" y="26"/>
                    </a:cubicBezTo>
                    <a:cubicBezTo>
                      <a:pt x="23" y="35"/>
                      <a:pt x="23" y="35"/>
                      <a:pt x="23" y="35"/>
                    </a:cubicBezTo>
                    <a:lnTo>
                      <a:pt x="32" y="35"/>
                    </a:lnTo>
                    <a:close/>
                    <a:moveTo>
                      <a:pt x="32" y="44"/>
                    </a:moveTo>
                    <a:cubicBezTo>
                      <a:pt x="32" y="37"/>
                      <a:pt x="32" y="37"/>
                      <a:pt x="32" y="37"/>
                    </a:cubicBezTo>
                    <a:cubicBezTo>
                      <a:pt x="23" y="37"/>
                      <a:pt x="23" y="37"/>
                      <a:pt x="23" y="37"/>
                    </a:cubicBezTo>
                    <a:cubicBezTo>
                      <a:pt x="23" y="44"/>
                      <a:pt x="23" y="44"/>
                      <a:pt x="23" y="44"/>
                    </a:cubicBezTo>
                    <a:lnTo>
                      <a:pt x="32" y="44"/>
                    </a:lnTo>
                    <a:close/>
                    <a:moveTo>
                      <a:pt x="34" y="4"/>
                    </a:moveTo>
                    <a:cubicBezTo>
                      <a:pt x="34" y="4"/>
                      <a:pt x="34" y="3"/>
                      <a:pt x="33" y="3"/>
                    </a:cubicBezTo>
                    <a:cubicBezTo>
                      <a:pt x="32" y="3"/>
                      <a:pt x="32" y="3"/>
                      <a:pt x="32" y="3"/>
                    </a:cubicBezTo>
                    <a:cubicBezTo>
                      <a:pt x="31" y="3"/>
                      <a:pt x="31" y="4"/>
                      <a:pt x="31" y="4"/>
                    </a:cubicBezTo>
                    <a:cubicBezTo>
                      <a:pt x="31" y="12"/>
                      <a:pt x="31" y="12"/>
                      <a:pt x="31" y="12"/>
                    </a:cubicBezTo>
                    <a:cubicBezTo>
                      <a:pt x="31" y="12"/>
                      <a:pt x="31" y="13"/>
                      <a:pt x="32" y="13"/>
                    </a:cubicBezTo>
                    <a:cubicBezTo>
                      <a:pt x="33" y="13"/>
                      <a:pt x="33" y="13"/>
                      <a:pt x="33" y="13"/>
                    </a:cubicBezTo>
                    <a:cubicBezTo>
                      <a:pt x="34" y="13"/>
                      <a:pt x="34" y="12"/>
                      <a:pt x="34" y="12"/>
                    </a:cubicBezTo>
                    <a:lnTo>
                      <a:pt x="34" y="4"/>
                    </a:lnTo>
                    <a:close/>
                    <a:moveTo>
                      <a:pt x="41" y="25"/>
                    </a:moveTo>
                    <a:cubicBezTo>
                      <a:pt x="41" y="17"/>
                      <a:pt x="41" y="17"/>
                      <a:pt x="41" y="17"/>
                    </a:cubicBezTo>
                    <a:cubicBezTo>
                      <a:pt x="33" y="17"/>
                      <a:pt x="33" y="17"/>
                      <a:pt x="33" y="17"/>
                    </a:cubicBezTo>
                    <a:cubicBezTo>
                      <a:pt x="33" y="25"/>
                      <a:pt x="33" y="25"/>
                      <a:pt x="33" y="25"/>
                    </a:cubicBezTo>
                    <a:lnTo>
                      <a:pt x="41" y="25"/>
                    </a:lnTo>
                    <a:close/>
                    <a:moveTo>
                      <a:pt x="41" y="35"/>
                    </a:moveTo>
                    <a:cubicBezTo>
                      <a:pt x="41" y="26"/>
                      <a:pt x="41" y="26"/>
                      <a:pt x="41" y="26"/>
                    </a:cubicBezTo>
                    <a:cubicBezTo>
                      <a:pt x="33" y="26"/>
                      <a:pt x="33" y="26"/>
                      <a:pt x="33" y="26"/>
                    </a:cubicBezTo>
                    <a:cubicBezTo>
                      <a:pt x="33" y="35"/>
                      <a:pt x="33" y="35"/>
                      <a:pt x="33" y="35"/>
                    </a:cubicBezTo>
                    <a:lnTo>
                      <a:pt x="41" y="35"/>
                    </a:lnTo>
                    <a:close/>
                    <a:moveTo>
                      <a:pt x="41" y="44"/>
                    </a:moveTo>
                    <a:cubicBezTo>
                      <a:pt x="41" y="37"/>
                      <a:pt x="41" y="37"/>
                      <a:pt x="41" y="37"/>
                    </a:cubicBezTo>
                    <a:cubicBezTo>
                      <a:pt x="33" y="37"/>
                      <a:pt x="33" y="37"/>
                      <a:pt x="33" y="37"/>
                    </a:cubicBezTo>
                    <a:cubicBezTo>
                      <a:pt x="33" y="44"/>
                      <a:pt x="33" y="44"/>
                      <a:pt x="33" y="44"/>
                    </a:cubicBezTo>
                    <a:lnTo>
                      <a:pt x="41" y="44"/>
                    </a:lnTo>
                    <a:close/>
                  </a:path>
                </a:pathLst>
              </a:custGeom>
              <a:solidFill>
                <a:schemeClr val="accent1"/>
              </a:solidFill>
              <a:ln>
                <a:noFill/>
              </a:ln>
            </p:spPr>
            <p:txBody>
              <a:bodyPr anchor="ctr"/>
              <a:lstStyle/>
              <a:p>
                <a:pPr algn="ctr"/>
                <a:endParaRPr/>
              </a:p>
            </p:txBody>
          </p:sp>
        </p:grpSp>
        <p:grpSp>
          <p:nvGrpSpPr>
            <p:cNvPr id="4" name="Group 29"/>
            <p:cNvGrpSpPr/>
            <p:nvPr/>
          </p:nvGrpSpPr>
          <p:grpSpPr>
            <a:xfrm>
              <a:off x="4333661" y="2834333"/>
              <a:ext cx="1458180" cy="1663040"/>
              <a:chOff x="4196780" y="2834333"/>
              <a:chExt cx="1458180" cy="1663040"/>
            </a:xfrm>
          </p:grpSpPr>
          <p:sp>
            <p:nvSpPr>
              <p:cNvPr id="23" name="Freeform: Shape 2"/>
              <p:cNvSpPr>
                <a:spLocks/>
              </p:cNvSpPr>
              <p:nvPr/>
            </p:nvSpPr>
            <p:spPr bwMode="auto">
              <a:xfrm>
                <a:off x="419678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2"/>
                </a:solidFill>
              </a:ln>
              <a:extLst/>
            </p:spPr>
            <p:txBody>
              <a:bodyPr anchor="ctr"/>
              <a:lstStyle/>
              <a:p>
                <a:pPr algn="ctr"/>
                <a:endParaRPr/>
              </a:p>
            </p:txBody>
          </p:sp>
          <p:sp>
            <p:nvSpPr>
              <p:cNvPr id="24" name="Freeform: Shape 11"/>
              <p:cNvSpPr>
                <a:spLocks noChangeAspect="1"/>
              </p:cNvSpPr>
              <p:nvPr/>
            </p:nvSpPr>
            <p:spPr bwMode="auto">
              <a:xfrm>
                <a:off x="4660320" y="3439028"/>
                <a:ext cx="531100" cy="453650"/>
              </a:xfrm>
              <a:custGeom>
                <a:avLst/>
                <a:gdLst>
                  <a:gd name="T0" fmla="*/ 48 w 48"/>
                  <a:gd name="T1" fmla="*/ 38 h 41"/>
                  <a:gd name="T2" fmla="*/ 45 w 48"/>
                  <a:gd name="T3" fmla="*/ 41 h 41"/>
                  <a:gd name="T4" fmla="*/ 37 w 48"/>
                  <a:gd name="T5" fmla="*/ 41 h 41"/>
                  <a:gd name="T6" fmla="*/ 34 w 48"/>
                  <a:gd name="T7" fmla="*/ 38 h 41"/>
                  <a:gd name="T8" fmla="*/ 34 w 48"/>
                  <a:gd name="T9" fmla="*/ 30 h 41"/>
                  <a:gd name="T10" fmla="*/ 37 w 48"/>
                  <a:gd name="T11" fmla="*/ 27 h 41"/>
                  <a:gd name="T12" fmla="*/ 39 w 48"/>
                  <a:gd name="T13" fmla="*/ 27 h 41"/>
                  <a:gd name="T14" fmla="*/ 39 w 48"/>
                  <a:gd name="T15" fmla="*/ 22 h 41"/>
                  <a:gd name="T16" fmla="*/ 25 w 48"/>
                  <a:gd name="T17" fmla="*/ 22 h 41"/>
                  <a:gd name="T18" fmla="*/ 25 w 48"/>
                  <a:gd name="T19" fmla="*/ 27 h 41"/>
                  <a:gd name="T20" fmla="*/ 28 w 48"/>
                  <a:gd name="T21" fmla="*/ 27 h 41"/>
                  <a:gd name="T22" fmla="*/ 31 w 48"/>
                  <a:gd name="T23" fmla="*/ 30 h 41"/>
                  <a:gd name="T24" fmla="*/ 31 w 48"/>
                  <a:gd name="T25" fmla="*/ 38 h 41"/>
                  <a:gd name="T26" fmla="*/ 28 w 48"/>
                  <a:gd name="T27" fmla="*/ 41 h 41"/>
                  <a:gd name="T28" fmla="*/ 19 w 48"/>
                  <a:gd name="T29" fmla="*/ 41 h 41"/>
                  <a:gd name="T30" fmla="*/ 17 w 48"/>
                  <a:gd name="T31" fmla="*/ 38 h 41"/>
                  <a:gd name="T32" fmla="*/ 17 w 48"/>
                  <a:gd name="T33" fmla="*/ 30 h 41"/>
                  <a:gd name="T34" fmla="*/ 19 w 48"/>
                  <a:gd name="T35" fmla="*/ 27 h 41"/>
                  <a:gd name="T36" fmla="*/ 22 w 48"/>
                  <a:gd name="T37" fmla="*/ 27 h 41"/>
                  <a:gd name="T38" fmla="*/ 22 w 48"/>
                  <a:gd name="T39" fmla="*/ 22 h 41"/>
                  <a:gd name="T40" fmla="*/ 8 w 48"/>
                  <a:gd name="T41" fmla="*/ 22 h 41"/>
                  <a:gd name="T42" fmla="*/ 8 w 48"/>
                  <a:gd name="T43" fmla="*/ 27 h 41"/>
                  <a:gd name="T44" fmla="*/ 11 w 48"/>
                  <a:gd name="T45" fmla="*/ 27 h 41"/>
                  <a:gd name="T46" fmla="*/ 13 w 48"/>
                  <a:gd name="T47" fmla="*/ 30 h 41"/>
                  <a:gd name="T48" fmla="*/ 13 w 48"/>
                  <a:gd name="T49" fmla="*/ 38 h 41"/>
                  <a:gd name="T50" fmla="*/ 11 w 48"/>
                  <a:gd name="T51" fmla="*/ 41 h 41"/>
                  <a:gd name="T52" fmla="*/ 2 w 48"/>
                  <a:gd name="T53" fmla="*/ 41 h 41"/>
                  <a:gd name="T54" fmla="*/ 0 w 48"/>
                  <a:gd name="T55" fmla="*/ 38 h 41"/>
                  <a:gd name="T56" fmla="*/ 0 w 48"/>
                  <a:gd name="T57" fmla="*/ 30 h 41"/>
                  <a:gd name="T58" fmla="*/ 2 w 48"/>
                  <a:gd name="T59" fmla="*/ 27 h 41"/>
                  <a:gd name="T60" fmla="*/ 5 w 48"/>
                  <a:gd name="T61" fmla="*/ 27 h 41"/>
                  <a:gd name="T62" fmla="*/ 5 w 48"/>
                  <a:gd name="T63" fmla="*/ 22 h 41"/>
                  <a:gd name="T64" fmla="*/ 8 w 48"/>
                  <a:gd name="T65" fmla="*/ 19 h 41"/>
                  <a:gd name="T66" fmla="*/ 22 w 48"/>
                  <a:gd name="T67" fmla="*/ 19 h 41"/>
                  <a:gd name="T68" fmla="*/ 22 w 48"/>
                  <a:gd name="T69" fmla="*/ 13 h 41"/>
                  <a:gd name="T70" fmla="*/ 19 w 48"/>
                  <a:gd name="T71" fmla="*/ 13 h 41"/>
                  <a:gd name="T72" fmla="*/ 17 w 48"/>
                  <a:gd name="T73" fmla="*/ 11 h 41"/>
                  <a:gd name="T74" fmla="*/ 17 w 48"/>
                  <a:gd name="T75" fmla="*/ 2 h 41"/>
                  <a:gd name="T76" fmla="*/ 19 w 48"/>
                  <a:gd name="T77" fmla="*/ 0 h 41"/>
                  <a:gd name="T78" fmla="*/ 28 w 48"/>
                  <a:gd name="T79" fmla="*/ 0 h 41"/>
                  <a:gd name="T80" fmla="*/ 31 w 48"/>
                  <a:gd name="T81" fmla="*/ 2 h 41"/>
                  <a:gd name="T82" fmla="*/ 31 w 48"/>
                  <a:gd name="T83" fmla="*/ 11 h 41"/>
                  <a:gd name="T84" fmla="*/ 28 w 48"/>
                  <a:gd name="T85" fmla="*/ 13 h 41"/>
                  <a:gd name="T86" fmla="*/ 25 w 48"/>
                  <a:gd name="T87" fmla="*/ 13 h 41"/>
                  <a:gd name="T88" fmla="*/ 25 w 48"/>
                  <a:gd name="T89" fmla="*/ 19 h 41"/>
                  <a:gd name="T90" fmla="*/ 39 w 48"/>
                  <a:gd name="T91" fmla="*/ 19 h 41"/>
                  <a:gd name="T92" fmla="*/ 43 w 48"/>
                  <a:gd name="T93" fmla="*/ 22 h 41"/>
                  <a:gd name="T94" fmla="*/ 43 w 48"/>
                  <a:gd name="T95" fmla="*/ 27 h 41"/>
                  <a:gd name="T96" fmla="*/ 45 w 48"/>
                  <a:gd name="T97" fmla="*/ 27 h 41"/>
                  <a:gd name="T98" fmla="*/ 48 w 48"/>
                  <a:gd name="T99" fmla="*/ 30 h 41"/>
                  <a:gd name="T100" fmla="*/ 48 w 48"/>
                  <a:gd name="T101"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 h="41">
                    <a:moveTo>
                      <a:pt x="48" y="38"/>
                    </a:moveTo>
                    <a:cubicBezTo>
                      <a:pt x="48" y="40"/>
                      <a:pt x="47" y="41"/>
                      <a:pt x="45" y="41"/>
                    </a:cubicBezTo>
                    <a:cubicBezTo>
                      <a:pt x="37" y="41"/>
                      <a:pt x="37" y="41"/>
                      <a:pt x="37" y="41"/>
                    </a:cubicBezTo>
                    <a:cubicBezTo>
                      <a:pt x="35" y="41"/>
                      <a:pt x="34" y="40"/>
                      <a:pt x="34" y="38"/>
                    </a:cubicBezTo>
                    <a:cubicBezTo>
                      <a:pt x="34" y="30"/>
                      <a:pt x="34" y="30"/>
                      <a:pt x="34" y="30"/>
                    </a:cubicBezTo>
                    <a:cubicBezTo>
                      <a:pt x="34" y="28"/>
                      <a:pt x="35" y="27"/>
                      <a:pt x="37" y="27"/>
                    </a:cubicBezTo>
                    <a:cubicBezTo>
                      <a:pt x="39" y="27"/>
                      <a:pt x="39" y="27"/>
                      <a:pt x="39" y="27"/>
                    </a:cubicBezTo>
                    <a:cubicBezTo>
                      <a:pt x="39" y="22"/>
                      <a:pt x="39" y="22"/>
                      <a:pt x="39" y="22"/>
                    </a:cubicBezTo>
                    <a:cubicBezTo>
                      <a:pt x="25" y="22"/>
                      <a:pt x="25" y="22"/>
                      <a:pt x="25" y="22"/>
                    </a:cubicBezTo>
                    <a:cubicBezTo>
                      <a:pt x="25" y="27"/>
                      <a:pt x="25" y="27"/>
                      <a:pt x="25" y="27"/>
                    </a:cubicBezTo>
                    <a:cubicBezTo>
                      <a:pt x="28" y="27"/>
                      <a:pt x="28" y="27"/>
                      <a:pt x="28" y="27"/>
                    </a:cubicBezTo>
                    <a:cubicBezTo>
                      <a:pt x="29" y="27"/>
                      <a:pt x="31" y="28"/>
                      <a:pt x="31" y="30"/>
                    </a:cubicBezTo>
                    <a:cubicBezTo>
                      <a:pt x="31" y="38"/>
                      <a:pt x="31" y="38"/>
                      <a:pt x="31" y="38"/>
                    </a:cubicBezTo>
                    <a:cubicBezTo>
                      <a:pt x="31" y="40"/>
                      <a:pt x="29" y="41"/>
                      <a:pt x="28" y="41"/>
                    </a:cubicBezTo>
                    <a:cubicBezTo>
                      <a:pt x="19" y="41"/>
                      <a:pt x="19" y="41"/>
                      <a:pt x="19" y="41"/>
                    </a:cubicBezTo>
                    <a:cubicBezTo>
                      <a:pt x="18" y="41"/>
                      <a:pt x="17" y="40"/>
                      <a:pt x="17" y="38"/>
                    </a:cubicBezTo>
                    <a:cubicBezTo>
                      <a:pt x="17" y="30"/>
                      <a:pt x="17" y="30"/>
                      <a:pt x="17" y="30"/>
                    </a:cubicBezTo>
                    <a:cubicBezTo>
                      <a:pt x="17" y="28"/>
                      <a:pt x="18" y="27"/>
                      <a:pt x="19" y="27"/>
                    </a:cubicBezTo>
                    <a:cubicBezTo>
                      <a:pt x="22" y="27"/>
                      <a:pt x="22" y="27"/>
                      <a:pt x="22" y="27"/>
                    </a:cubicBezTo>
                    <a:cubicBezTo>
                      <a:pt x="22" y="22"/>
                      <a:pt x="22" y="22"/>
                      <a:pt x="22" y="22"/>
                    </a:cubicBezTo>
                    <a:cubicBezTo>
                      <a:pt x="8" y="22"/>
                      <a:pt x="8" y="22"/>
                      <a:pt x="8" y="22"/>
                    </a:cubicBezTo>
                    <a:cubicBezTo>
                      <a:pt x="8" y="27"/>
                      <a:pt x="8" y="27"/>
                      <a:pt x="8" y="27"/>
                    </a:cubicBezTo>
                    <a:cubicBezTo>
                      <a:pt x="11" y="27"/>
                      <a:pt x="11" y="27"/>
                      <a:pt x="11" y="27"/>
                    </a:cubicBezTo>
                    <a:cubicBezTo>
                      <a:pt x="12" y="27"/>
                      <a:pt x="13" y="28"/>
                      <a:pt x="13" y="30"/>
                    </a:cubicBezTo>
                    <a:cubicBezTo>
                      <a:pt x="13" y="38"/>
                      <a:pt x="13" y="38"/>
                      <a:pt x="13" y="38"/>
                    </a:cubicBezTo>
                    <a:cubicBezTo>
                      <a:pt x="13" y="40"/>
                      <a:pt x="12" y="41"/>
                      <a:pt x="11" y="41"/>
                    </a:cubicBezTo>
                    <a:cubicBezTo>
                      <a:pt x="2" y="41"/>
                      <a:pt x="2" y="41"/>
                      <a:pt x="2" y="41"/>
                    </a:cubicBezTo>
                    <a:cubicBezTo>
                      <a:pt x="1" y="41"/>
                      <a:pt x="0" y="40"/>
                      <a:pt x="0" y="38"/>
                    </a:cubicBezTo>
                    <a:cubicBezTo>
                      <a:pt x="0" y="30"/>
                      <a:pt x="0" y="30"/>
                      <a:pt x="0" y="30"/>
                    </a:cubicBezTo>
                    <a:cubicBezTo>
                      <a:pt x="0" y="28"/>
                      <a:pt x="1" y="27"/>
                      <a:pt x="2" y="27"/>
                    </a:cubicBezTo>
                    <a:cubicBezTo>
                      <a:pt x="5" y="27"/>
                      <a:pt x="5" y="27"/>
                      <a:pt x="5" y="27"/>
                    </a:cubicBezTo>
                    <a:cubicBezTo>
                      <a:pt x="5" y="22"/>
                      <a:pt x="5" y="22"/>
                      <a:pt x="5" y="22"/>
                    </a:cubicBezTo>
                    <a:cubicBezTo>
                      <a:pt x="5" y="20"/>
                      <a:pt x="6" y="19"/>
                      <a:pt x="8" y="19"/>
                    </a:cubicBezTo>
                    <a:cubicBezTo>
                      <a:pt x="22" y="19"/>
                      <a:pt x="22" y="19"/>
                      <a:pt x="22" y="19"/>
                    </a:cubicBezTo>
                    <a:cubicBezTo>
                      <a:pt x="22" y="13"/>
                      <a:pt x="22" y="13"/>
                      <a:pt x="22" y="13"/>
                    </a:cubicBezTo>
                    <a:cubicBezTo>
                      <a:pt x="19" y="13"/>
                      <a:pt x="19" y="13"/>
                      <a:pt x="19" y="13"/>
                    </a:cubicBezTo>
                    <a:cubicBezTo>
                      <a:pt x="18" y="13"/>
                      <a:pt x="17" y="12"/>
                      <a:pt x="17" y="11"/>
                    </a:cubicBezTo>
                    <a:cubicBezTo>
                      <a:pt x="17" y="2"/>
                      <a:pt x="17" y="2"/>
                      <a:pt x="17" y="2"/>
                    </a:cubicBezTo>
                    <a:cubicBezTo>
                      <a:pt x="17" y="1"/>
                      <a:pt x="18" y="0"/>
                      <a:pt x="19" y="0"/>
                    </a:cubicBezTo>
                    <a:cubicBezTo>
                      <a:pt x="28" y="0"/>
                      <a:pt x="28" y="0"/>
                      <a:pt x="28" y="0"/>
                    </a:cubicBezTo>
                    <a:cubicBezTo>
                      <a:pt x="29" y="0"/>
                      <a:pt x="31" y="1"/>
                      <a:pt x="31" y="2"/>
                    </a:cubicBezTo>
                    <a:cubicBezTo>
                      <a:pt x="31" y="11"/>
                      <a:pt x="31" y="11"/>
                      <a:pt x="31" y="11"/>
                    </a:cubicBezTo>
                    <a:cubicBezTo>
                      <a:pt x="31" y="12"/>
                      <a:pt x="29" y="13"/>
                      <a:pt x="28" y="13"/>
                    </a:cubicBezTo>
                    <a:cubicBezTo>
                      <a:pt x="25" y="13"/>
                      <a:pt x="25" y="13"/>
                      <a:pt x="25" y="13"/>
                    </a:cubicBezTo>
                    <a:cubicBezTo>
                      <a:pt x="25" y="19"/>
                      <a:pt x="25" y="19"/>
                      <a:pt x="25" y="19"/>
                    </a:cubicBezTo>
                    <a:cubicBezTo>
                      <a:pt x="39" y="19"/>
                      <a:pt x="39" y="19"/>
                      <a:pt x="39" y="19"/>
                    </a:cubicBezTo>
                    <a:cubicBezTo>
                      <a:pt x="41" y="19"/>
                      <a:pt x="43" y="20"/>
                      <a:pt x="43" y="22"/>
                    </a:cubicBezTo>
                    <a:cubicBezTo>
                      <a:pt x="43" y="27"/>
                      <a:pt x="43" y="27"/>
                      <a:pt x="43" y="27"/>
                    </a:cubicBezTo>
                    <a:cubicBezTo>
                      <a:pt x="45" y="27"/>
                      <a:pt x="45" y="27"/>
                      <a:pt x="45" y="27"/>
                    </a:cubicBezTo>
                    <a:cubicBezTo>
                      <a:pt x="47" y="27"/>
                      <a:pt x="48" y="28"/>
                      <a:pt x="48" y="30"/>
                    </a:cubicBezTo>
                    <a:lnTo>
                      <a:pt x="48" y="38"/>
                    </a:lnTo>
                    <a:close/>
                  </a:path>
                </a:pathLst>
              </a:custGeom>
              <a:solidFill>
                <a:schemeClr val="accent2">
                  <a:lumMod val="100000"/>
                </a:schemeClr>
              </a:solidFill>
              <a:ln>
                <a:noFill/>
              </a:ln>
            </p:spPr>
            <p:txBody>
              <a:bodyPr anchor="ctr"/>
              <a:lstStyle/>
              <a:p>
                <a:pPr algn="ctr"/>
                <a:endParaRPr/>
              </a:p>
            </p:txBody>
          </p:sp>
        </p:grpSp>
        <p:grpSp>
          <p:nvGrpSpPr>
            <p:cNvPr id="5" name="Group 30"/>
            <p:cNvGrpSpPr/>
            <p:nvPr/>
          </p:nvGrpSpPr>
          <p:grpSpPr>
            <a:xfrm>
              <a:off x="6899276" y="2834333"/>
              <a:ext cx="1458180" cy="1663040"/>
              <a:chOff x="6537040" y="2834333"/>
              <a:chExt cx="1458180" cy="1663040"/>
            </a:xfrm>
          </p:grpSpPr>
          <p:sp>
            <p:nvSpPr>
              <p:cNvPr id="21" name="Freeform: Shape 3"/>
              <p:cNvSpPr>
                <a:spLocks/>
              </p:cNvSpPr>
              <p:nvPr/>
            </p:nvSpPr>
            <p:spPr bwMode="auto">
              <a:xfrm>
                <a:off x="653704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3"/>
                </a:solidFill>
              </a:ln>
              <a:extLst/>
            </p:spPr>
            <p:txBody>
              <a:bodyPr anchor="ctr"/>
              <a:lstStyle/>
              <a:p>
                <a:pPr algn="ctr"/>
                <a:endParaRPr/>
              </a:p>
            </p:txBody>
          </p:sp>
          <p:sp>
            <p:nvSpPr>
              <p:cNvPr id="22" name="Freeform: Shape 12"/>
              <p:cNvSpPr>
                <a:spLocks noChangeAspect="1"/>
              </p:cNvSpPr>
              <p:nvPr/>
            </p:nvSpPr>
            <p:spPr bwMode="auto">
              <a:xfrm>
                <a:off x="6988290" y="3404376"/>
                <a:ext cx="555680" cy="522954"/>
              </a:xfrm>
              <a:custGeom>
                <a:avLst/>
                <a:gdLst>
                  <a:gd name="connsiteX0" fmla="*/ 69646 w 508000"/>
                  <a:gd name="connsiteY0" fmla="*/ 394096 h 478080"/>
                  <a:gd name="connsiteX1" fmla="*/ 438355 w 508000"/>
                  <a:gd name="connsiteY1" fmla="*/ 394096 h 478080"/>
                  <a:gd name="connsiteX2" fmla="*/ 438355 w 508000"/>
                  <a:gd name="connsiteY2" fmla="*/ 422773 h 478080"/>
                  <a:gd name="connsiteX3" fmla="*/ 473178 w 508000"/>
                  <a:gd name="connsiteY3" fmla="*/ 422773 h 478080"/>
                  <a:gd name="connsiteX4" fmla="*/ 473178 w 508000"/>
                  <a:gd name="connsiteY4" fmla="*/ 447354 h 478080"/>
                  <a:gd name="connsiteX5" fmla="*/ 497758 w 508000"/>
                  <a:gd name="connsiteY5" fmla="*/ 447354 h 478080"/>
                  <a:gd name="connsiteX6" fmla="*/ 497758 w 508000"/>
                  <a:gd name="connsiteY6" fmla="*/ 478080 h 478080"/>
                  <a:gd name="connsiteX7" fmla="*/ 14339 w 508000"/>
                  <a:gd name="connsiteY7" fmla="*/ 478080 h 478080"/>
                  <a:gd name="connsiteX8" fmla="*/ 14339 w 508000"/>
                  <a:gd name="connsiteY8" fmla="*/ 447354 h 478080"/>
                  <a:gd name="connsiteX9" fmla="*/ 38920 w 508000"/>
                  <a:gd name="connsiteY9" fmla="*/ 447354 h 478080"/>
                  <a:gd name="connsiteX10" fmla="*/ 38920 w 508000"/>
                  <a:gd name="connsiteY10" fmla="*/ 422773 h 478080"/>
                  <a:gd name="connsiteX11" fmla="*/ 69646 w 508000"/>
                  <a:gd name="connsiteY11" fmla="*/ 422773 h 478080"/>
                  <a:gd name="connsiteX12" fmla="*/ 362031 w 508000"/>
                  <a:gd name="connsiteY12" fmla="*/ 193354 h 478080"/>
                  <a:gd name="connsiteX13" fmla="*/ 436842 w 508000"/>
                  <a:gd name="connsiteY13" fmla="*/ 193354 h 478080"/>
                  <a:gd name="connsiteX14" fmla="*/ 456791 w 508000"/>
                  <a:gd name="connsiteY14" fmla="*/ 213383 h 478080"/>
                  <a:gd name="connsiteX15" fmla="*/ 456791 w 508000"/>
                  <a:gd name="connsiteY15" fmla="*/ 233411 h 478080"/>
                  <a:gd name="connsiteX16" fmla="*/ 436842 w 508000"/>
                  <a:gd name="connsiteY16" fmla="*/ 233411 h 478080"/>
                  <a:gd name="connsiteX17" fmla="*/ 436842 w 508000"/>
                  <a:gd name="connsiteY17" fmla="*/ 373612 h 478080"/>
                  <a:gd name="connsiteX18" fmla="*/ 362031 w 508000"/>
                  <a:gd name="connsiteY18" fmla="*/ 373612 h 478080"/>
                  <a:gd name="connsiteX19" fmla="*/ 362031 w 508000"/>
                  <a:gd name="connsiteY19" fmla="*/ 233411 h 478080"/>
                  <a:gd name="connsiteX20" fmla="*/ 342081 w 508000"/>
                  <a:gd name="connsiteY20" fmla="*/ 233411 h 478080"/>
                  <a:gd name="connsiteX21" fmla="*/ 342081 w 508000"/>
                  <a:gd name="connsiteY21" fmla="*/ 213383 h 478080"/>
                  <a:gd name="connsiteX22" fmla="*/ 362031 w 508000"/>
                  <a:gd name="connsiteY22" fmla="*/ 193354 h 478080"/>
                  <a:gd name="connsiteX23" fmla="*/ 218644 w 508000"/>
                  <a:gd name="connsiteY23" fmla="*/ 193354 h 478080"/>
                  <a:gd name="connsiteX24" fmla="*/ 293455 w 508000"/>
                  <a:gd name="connsiteY24" fmla="*/ 193354 h 478080"/>
                  <a:gd name="connsiteX25" fmla="*/ 313404 w 508000"/>
                  <a:gd name="connsiteY25" fmla="*/ 213383 h 478080"/>
                  <a:gd name="connsiteX26" fmla="*/ 313404 w 508000"/>
                  <a:gd name="connsiteY26" fmla="*/ 233411 h 478080"/>
                  <a:gd name="connsiteX27" fmla="*/ 293455 w 508000"/>
                  <a:gd name="connsiteY27" fmla="*/ 233411 h 478080"/>
                  <a:gd name="connsiteX28" fmla="*/ 293455 w 508000"/>
                  <a:gd name="connsiteY28" fmla="*/ 373612 h 478080"/>
                  <a:gd name="connsiteX29" fmla="*/ 213656 w 508000"/>
                  <a:gd name="connsiteY29" fmla="*/ 373612 h 478080"/>
                  <a:gd name="connsiteX30" fmla="*/ 213656 w 508000"/>
                  <a:gd name="connsiteY30" fmla="*/ 233411 h 478080"/>
                  <a:gd name="connsiteX31" fmla="*/ 198694 w 508000"/>
                  <a:gd name="connsiteY31" fmla="*/ 233411 h 478080"/>
                  <a:gd name="connsiteX32" fmla="*/ 198694 w 508000"/>
                  <a:gd name="connsiteY32" fmla="*/ 213383 h 478080"/>
                  <a:gd name="connsiteX33" fmla="*/ 218644 w 508000"/>
                  <a:gd name="connsiteY33" fmla="*/ 193354 h 478080"/>
                  <a:gd name="connsiteX34" fmla="*/ 73208 w 508000"/>
                  <a:gd name="connsiteY34" fmla="*/ 193354 h 478080"/>
                  <a:gd name="connsiteX35" fmla="*/ 148019 w 508000"/>
                  <a:gd name="connsiteY35" fmla="*/ 193354 h 478080"/>
                  <a:gd name="connsiteX36" fmla="*/ 167968 w 508000"/>
                  <a:gd name="connsiteY36" fmla="*/ 213383 h 478080"/>
                  <a:gd name="connsiteX37" fmla="*/ 167968 w 508000"/>
                  <a:gd name="connsiteY37" fmla="*/ 233411 h 478080"/>
                  <a:gd name="connsiteX38" fmla="*/ 148019 w 508000"/>
                  <a:gd name="connsiteY38" fmla="*/ 233411 h 478080"/>
                  <a:gd name="connsiteX39" fmla="*/ 148019 w 508000"/>
                  <a:gd name="connsiteY39" fmla="*/ 373612 h 478080"/>
                  <a:gd name="connsiteX40" fmla="*/ 73208 w 508000"/>
                  <a:gd name="connsiteY40" fmla="*/ 373612 h 478080"/>
                  <a:gd name="connsiteX41" fmla="*/ 73208 w 508000"/>
                  <a:gd name="connsiteY41" fmla="*/ 233411 h 478080"/>
                  <a:gd name="connsiteX42" fmla="*/ 53258 w 508000"/>
                  <a:gd name="connsiteY42" fmla="*/ 233411 h 478080"/>
                  <a:gd name="connsiteX43" fmla="*/ 53258 w 508000"/>
                  <a:gd name="connsiteY43" fmla="*/ 213383 h 478080"/>
                  <a:gd name="connsiteX44" fmla="*/ 73208 w 508000"/>
                  <a:gd name="connsiteY44" fmla="*/ 193354 h 478080"/>
                  <a:gd name="connsiteX45" fmla="*/ 234079 w 508000"/>
                  <a:gd name="connsiteY45" fmla="*/ 68402 h 478080"/>
                  <a:gd name="connsiteX46" fmla="*/ 169334 w 508000"/>
                  <a:gd name="connsiteY46" fmla="*/ 108199 h 478080"/>
                  <a:gd name="connsiteX47" fmla="*/ 169334 w 508000"/>
                  <a:gd name="connsiteY47" fmla="*/ 113174 h 478080"/>
                  <a:gd name="connsiteX48" fmla="*/ 174314 w 508000"/>
                  <a:gd name="connsiteY48" fmla="*/ 113174 h 478080"/>
                  <a:gd name="connsiteX49" fmla="*/ 333687 w 508000"/>
                  <a:gd name="connsiteY49" fmla="*/ 113174 h 478080"/>
                  <a:gd name="connsiteX50" fmla="*/ 338667 w 508000"/>
                  <a:gd name="connsiteY50" fmla="*/ 113174 h 478080"/>
                  <a:gd name="connsiteX51" fmla="*/ 338667 w 508000"/>
                  <a:gd name="connsiteY51" fmla="*/ 108199 h 478080"/>
                  <a:gd name="connsiteX52" fmla="*/ 273922 w 508000"/>
                  <a:gd name="connsiteY52" fmla="*/ 68402 h 478080"/>
                  <a:gd name="connsiteX53" fmla="*/ 234079 w 508000"/>
                  <a:gd name="connsiteY53" fmla="*/ 68402 h 478080"/>
                  <a:gd name="connsiteX54" fmla="*/ 234079 w 508000"/>
                  <a:gd name="connsiteY54" fmla="*/ 3732 h 478080"/>
                  <a:gd name="connsiteX55" fmla="*/ 273922 w 508000"/>
                  <a:gd name="connsiteY55" fmla="*/ 3732 h 478080"/>
                  <a:gd name="connsiteX56" fmla="*/ 488079 w 508000"/>
                  <a:gd name="connsiteY56" fmla="*/ 123123 h 478080"/>
                  <a:gd name="connsiteX57" fmla="*/ 508000 w 508000"/>
                  <a:gd name="connsiteY57" fmla="*/ 157946 h 478080"/>
                  <a:gd name="connsiteX58" fmla="*/ 508000 w 508000"/>
                  <a:gd name="connsiteY58" fmla="*/ 172870 h 478080"/>
                  <a:gd name="connsiteX59" fmla="*/ 0 w 508000"/>
                  <a:gd name="connsiteY59" fmla="*/ 172870 h 478080"/>
                  <a:gd name="connsiteX60" fmla="*/ 0 w 508000"/>
                  <a:gd name="connsiteY60" fmla="*/ 157946 h 478080"/>
                  <a:gd name="connsiteX61" fmla="*/ 19922 w 508000"/>
                  <a:gd name="connsiteY61" fmla="*/ 123123 h 478080"/>
                  <a:gd name="connsiteX62" fmla="*/ 234079 w 508000"/>
                  <a:gd name="connsiteY62" fmla="*/ 3732 h 47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508000" h="478080">
                    <a:moveTo>
                      <a:pt x="69646" y="394096"/>
                    </a:moveTo>
                    <a:lnTo>
                      <a:pt x="438355" y="394096"/>
                    </a:lnTo>
                    <a:lnTo>
                      <a:pt x="438355" y="422773"/>
                    </a:lnTo>
                    <a:lnTo>
                      <a:pt x="473178" y="422773"/>
                    </a:lnTo>
                    <a:lnTo>
                      <a:pt x="473178" y="447354"/>
                    </a:lnTo>
                    <a:lnTo>
                      <a:pt x="497758" y="447354"/>
                    </a:lnTo>
                    <a:lnTo>
                      <a:pt x="497758" y="478080"/>
                    </a:lnTo>
                    <a:lnTo>
                      <a:pt x="14339" y="478080"/>
                    </a:lnTo>
                    <a:lnTo>
                      <a:pt x="14339" y="447354"/>
                    </a:lnTo>
                    <a:lnTo>
                      <a:pt x="38920" y="447354"/>
                    </a:lnTo>
                    <a:lnTo>
                      <a:pt x="38920" y="422773"/>
                    </a:lnTo>
                    <a:lnTo>
                      <a:pt x="69646" y="422773"/>
                    </a:lnTo>
                    <a:close/>
                    <a:moveTo>
                      <a:pt x="362031" y="193354"/>
                    </a:moveTo>
                    <a:cubicBezTo>
                      <a:pt x="362031" y="193354"/>
                      <a:pt x="362031" y="193354"/>
                      <a:pt x="436842" y="193354"/>
                    </a:cubicBezTo>
                    <a:cubicBezTo>
                      <a:pt x="446816" y="193354"/>
                      <a:pt x="456791" y="203368"/>
                      <a:pt x="456791" y="213383"/>
                    </a:cubicBezTo>
                    <a:cubicBezTo>
                      <a:pt x="456791" y="213383"/>
                      <a:pt x="456791" y="213383"/>
                      <a:pt x="456791" y="233411"/>
                    </a:cubicBezTo>
                    <a:cubicBezTo>
                      <a:pt x="456791" y="233411"/>
                      <a:pt x="456791" y="233411"/>
                      <a:pt x="436842" y="233411"/>
                    </a:cubicBezTo>
                    <a:cubicBezTo>
                      <a:pt x="436842" y="233411"/>
                      <a:pt x="436842" y="233411"/>
                      <a:pt x="436842" y="373612"/>
                    </a:cubicBezTo>
                    <a:lnTo>
                      <a:pt x="362031" y="373612"/>
                    </a:lnTo>
                    <a:cubicBezTo>
                      <a:pt x="362031" y="373612"/>
                      <a:pt x="362031" y="373612"/>
                      <a:pt x="362031" y="233411"/>
                    </a:cubicBezTo>
                    <a:cubicBezTo>
                      <a:pt x="362031" y="233411"/>
                      <a:pt x="362031" y="233411"/>
                      <a:pt x="342081" y="233411"/>
                    </a:cubicBezTo>
                    <a:cubicBezTo>
                      <a:pt x="342081" y="233411"/>
                      <a:pt x="342081" y="233411"/>
                      <a:pt x="342081" y="213383"/>
                    </a:cubicBezTo>
                    <a:cubicBezTo>
                      <a:pt x="342081" y="203368"/>
                      <a:pt x="352056" y="193354"/>
                      <a:pt x="362031" y="193354"/>
                    </a:cubicBezTo>
                    <a:close/>
                    <a:moveTo>
                      <a:pt x="218644" y="193354"/>
                    </a:moveTo>
                    <a:cubicBezTo>
                      <a:pt x="218644" y="193354"/>
                      <a:pt x="218644" y="193354"/>
                      <a:pt x="293455" y="193354"/>
                    </a:cubicBezTo>
                    <a:cubicBezTo>
                      <a:pt x="303429" y="193354"/>
                      <a:pt x="313404" y="203368"/>
                      <a:pt x="313404" y="213383"/>
                    </a:cubicBezTo>
                    <a:cubicBezTo>
                      <a:pt x="313404" y="213383"/>
                      <a:pt x="313404" y="213383"/>
                      <a:pt x="313404" y="233411"/>
                    </a:cubicBezTo>
                    <a:cubicBezTo>
                      <a:pt x="313404" y="233411"/>
                      <a:pt x="313404" y="233411"/>
                      <a:pt x="293455" y="233411"/>
                    </a:cubicBezTo>
                    <a:cubicBezTo>
                      <a:pt x="293455" y="233411"/>
                      <a:pt x="293455" y="233411"/>
                      <a:pt x="293455" y="373612"/>
                    </a:cubicBezTo>
                    <a:lnTo>
                      <a:pt x="213656" y="373612"/>
                    </a:lnTo>
                    <a:cubicBezTo>
                      <a:pt x="213656" y="373612"/>
                      <a:pt x="213656" y="373612"/>
                      <a:pt x="213656" y="233411"/>
                    </a:cubicBezTo>
                    <a:cubicBezTo>
                      <a:pt x="213656" y="233411"/>
                      <a:pt x="213656" y="233411"/>
                      <a:pt x="198694" y="233411"/>
                    </a:cubicBezTo>
                    <a:cubicBezTo>
                      <a:pt x="198694" y="233411"/>
                      <a:pt x="198694" y="233411"/>
                      <a:pt x="198694" y="213383"/>
                    </a:cubicBezTo>
                    <a:cubicBezTo>
                      <a:pt x="198694" y="203368"/>
                      <a:pt x="208669" y="193354"/>
                      <a:pt x="218644" y="193354"/>
                    </a:cubicBezTo>
                    <a:close/>
                    <a:moveTo>
                      <a:pt x="73208" y="193354"/>
                    </a:moveTo>
                    <a:cubicBezTo>
                      <a:pt x="73208" y="193354"/>
                      <a:pt x="73208" y="193354"/>
                      <a:pt x="148019" y="193354"/>
                    </a:cubicBezTo>
                    <a:cubicBezTo>
                      <a:pt x="157993" y="193354"/>
                      <a:pt x="167968" y="203368"/>
                      <a:pt x="167968" y="213383"/>
                    </a:cubicBezTo>
                    <a:cubicBezTo>
                      <a:pt x="167968" y="213383"/>
                      <a:pt x="167968" y="213383"/>
                      <a:pt x="167968" y="233411"/>
                    </a:cubicBezTo>
                    <a:cubicBezTo>
                      <a:pt x="167968" y="233411"/>
                      <a:pt x="167968" y="233411"/>
                      <a:pt x="148019" y="233411"/>
                    </a:cubicBezTo>
                    <a:cubicBezTo>
                      <a:pt x="148019" y="233411"/>
                      <a:pt x="148019" y="233411"/>
                      <a:pt x="148019" y="373612"/>
                    </a:cubicBezTo>
                    <a:lnTo>
                      <a:pt x="73208" y="373612"/>
                    </a:lnTo>
                    <a:cubicBezTo>
                      <a:pt x="73208" y="373612"/>
                      <a:pt x="73208" y="373612"/>
                      <a:pt x="73208" y="233411"/>
                    </a:cubicBezTo>
                    <a:cubicBezTo>
                      <a:pt x="73208" y="233411"/>
                      <a:pt x="73208" y="233411"/>
                      <a:pt x="53258" y="233411"/>
                    </a:cubicBezTo>
                    <a:cubicBezTo>
                      <a:pt x="53258" y="233411"/>
                      <a:pt x="53258" y="233411"/>
                      <a:pt x="53258" y="213383"/>
                    </a:cubicBezTo>
                    <a:cubicBezTo>
                      <a:pt x="53258" y="203368"/>
                      <a:pt x="63233" y="193354"/>
                      <a:pt x="73208" y="193354"/>
                    </a:cubicBezTo>
                    <a:close/>
                    <a:moveTo>
                      <a:pt x="234079" y="68402"/>
                    </a:moveTo>
                    <a:cubicBezTo>
                      <a:pt x="234079" y="68402"/>
                      <a:pt x="234079" y="68402"/>
                      <a:pt x="169334" y="108199"/>
                    </a:cubicBezTo>
                    <a:cubicBezTo>
                      <a:pt x="169334" y="108199"/>
                      <a:pt x="169334" y="108199"/>
                      <a:pt x="169334" y="113174"/>
                    </a:cubicBezTo>
                    <a:cubicBezTo>
                      <a:pt x="169334" y="113174"/>
                      <a:pt x="169334" y="113174"/>
                      <a:pt x="174314" y="113174"/>
                    </a:cubicBezTo>
                    <a:lnTo>
                      <a:pt x="333687" y="113174"/>
                    </a:lnTo>
                    <a:cubicBezTo>
                      <a:pt x="338667" y="113174"/>
                      <a:pt x="338667" y="113174"/>
                      <a:pt x="338667" y="113174"/>
                    </a:cubicBezTo>
                    <a:cubicBezTo>
                      <a:pt x="338667" y="108199"/>
                      <a:pt x="338667" y="108199"/>
                      <a:pt x="338667" y="108199"/>
                    </a:cubicBezTo>
                    <a:cubicBezTo>
                      <a:pt x="338667" y="108199"/>
                      <a:pt x="338667" y="108199"/>
                      <a:pt x="273922" y="68402"/>
                    </a:cubicBezTo>
                    <a:cubicBezTo>
                      <a:pt x="258981" y="63428"/>
                      <a:pt x="249020" y="63428"/>
                      <a:pt x="234079" y="68402"/>
                    </a:cubicBezTo>
                    <a:close/>
                    <a:moveTo>
                      <a:pt x="234079" y="3732"/>
                    </a:moveTo>
                    <a:cubicBezTo>
                      <a:pt x="249020" y="-1243"/>
                      <a:pt x="258981" y="-1243"/>
                      <a:pt x="273922" y="3732"/>
                    </a:cubicBezTo>
                    <a:lnTo>
                      <a:pt x="488079" y="123123"/>
                    </a:lnTo>
                    <a:cubicBezTo>
                      <a:pt x="498039" y="128098"/>
                      <a:pt x="508000" y="143022"/>
                      <a:pt x="508000" y="157946"/>
                    </a:cubicBezTo>
                    <a:cubicBezTo>
                      <a:pt x="508000" y="157946"/>
                      <a:pt x="508000" y="157946"/>
                      <a:pt x="508000" y="172870"/>
                    </a:cubicBezTo>
                    <a:cubicBezTo>
                      <a:pt x="508000" y="172870"/>
                      <a:pt x="508000" y="172870"/>
                      <a:pt x="0" y="172870"/>
                    </a:cubicBezTo>
                    <a:cubicBezTo>
                      <a:pt x="0" y="172870"/>
                      <a:pt x="0" y="172870"/>
                      <a:pt x="0" y="157946"/>
                    </a:cubicBezTo>
                    <a:cubicBezTo>
                      <a:pt x="0" y="143022"/>
                      <a:pt x="9961" y="128098"/>
                      <a:pt x="19922" y="123123"/>
                    </a:cubicBezTo>
                    <a:cubicBezTo>
                      <a:pt x="19922" y="123123"/>
                      <a:pt x="19922" y="123123"/>
                      <a:pt x="234079" y="3732"/>
                    </a:cubicBezTo>
                    <a:close/>
                  </a:path>
                </a:pathLst>
              </a:custGeom>
              <a:solidFill>
                <a:schemeClr val="accent3">
                  <a:lumMod val="100000"/>
                </a:schemeClr>
              </a:solidFill>
              <a:ln>
                <a:noFill/>
              </a:ln>
              <a:extLst/>
            </p:spPr>
            <p:txBody>
              <a:bodyPr anchor="ctr"/>
              <a:lstStyle/>
              <a:p>
                <a:pPr algn="ctr"/>
                <a:endParaRPr/>
              </a:p>
            </p:txBody>
          </p:sp>
        </p:grpSp>
        <p:grpSp>
          <p:nvGrpSpPr>
            <p:cNvPr id="6" name="Group 31"/>
            <p:cNvGrpSpPr/>
            <p:nvPr/>
          </p:nvGrpSpPr>
          <p:grpSpPr>
            <a:xfrm>
              <a:off x="9463886" y="2834333"/>
              <a:ext cx="1458180" cy="1663040"/>
              <a:chOff x="8877300" y="2834333"/>
              <a:chExt cx="1458180" cy="1663040"/>
            </a:xfrm>
          </p:grpSpPr>
          <p:sp>
            <p:nvSpPr>
              <p:cNvPr id="19" name="Freeform: Shape 4"/>
              <p:cNvSpPr>
                <a:spLocks/>
              </p:cNvSpPr>
              <p:nvPr/>
            </p:nvSpPr>
            <p:spPr bwMode="auto">
              <a:xfrm>
                <a:off x="887730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4"/>
                </a:solidFill>
              </a:ln>
              <a:extLst/>
            </p:spPr>
            <p:txBody>
              <a:bodyPr anchor="ctr"/>
              <a:lstStyle/>
              <a:p>
                <a:pPr algn="ctr"/>
                <a:endParaRPr/>
              </a:p>
            </p:txBody>
          </p:sp>
          <p:sp>
            <p:nvSpPr>
              <p:cNvPr id="20" name="Freeform: Shape 13"/>
              <p:cNvSpPr/>
              <p:nvPr/>
            </p:nvSpPr>
            <p:spPr>
              <a:xfrm>
                <a:off x="9340962" y="3400425"/>
                <a:ext cx="530856" cy="530856"/>
              </a:xfrm>
              <a:custGeom>
                <a:avLst/>
                <a:gdLst/>
                <a:ahLst/>
                <a:cxnLst>
                  <a:cxn ang="0">
                    <a:pos x="wd2" y="hd2"/>
                  </a:cxn>
                  <a:cxn ang="5400000">
                    <a:pos x="wd2" y="hd2"/>
                  </a:cxn>
                  <a:cxn ang="10800000">
                    <a:pos x="wd2" y="hd2"/>
                  </a:cxn>
                  <a:cxn ang="16200000">
                    <a:pos x="wd2" y="hd2"/>
                  </a:cxn>
                </a:cxnLst>
                <a:rect l="0" t="0" r="r" b="b"/>
                <a:pathLst>
                  <a:path w="21600" h="21600" extrusionOk="0">
                    <a:moveTo>
                      <a:pt x="14896" y="15577"/>
                    </a:moveTo>
                    <a:cubicBezTo>
                      <a:pt x="12144" y="16865"/>
                      <a:pt x="9844" y="18851"/>
                      <a:pt x="8177" y="21278"/>
                    </a:cubicBezTo>
                    <a:cubicBezTo>
                      <a:pt x="9017" y="21487"/>
                      <a:pt x="9895" y="21600"/>
                      <a:pt x="10801" y="21600"/>
                    </a:cubicBezTo>
                    <a:cubicBezTo>
                      <a:pt x="12429" y="21600"/>
                      <a:pt x="13973" y="21237"/>
                      <a:pt x="15358" y="20591"/>
                    </a:cubicBezTo>
                    <a:cubicBezTo>
                      <a:pt x="15580" y="19502"/>
                      <a:pt x="15699" y="18376"/>
                      <a:pt x="15699" y="17222"/>
                    </a:cubicBezTo>
                    <a:cubicBezTo>
                      <a:pt x="15699" y="16807"/>
                      <a:pt x="15679" y="16394"/>
                      <a:pt x="15648" y="15985"/>
                    </a:cubicBezTo>
                    <a:cubicBezTo>
                      <a:pt x="15371" y="15896"/>
                      <a:pt x="15116" y="15757"/>
                      <a:pt x="14896" y="15577"/>
                    </a:cubicBezTo>
                    <a:close/>
                    <a:moveTo>
                      <a:pt x="18049" y="2796"/>
                    </a:moveTo>
                    <a:cubicBezTo>
                      <a:pt x="16319" y="2963"/>
                      <a:pt x="14667" y="3397"/>
                      <a:pt x="13127" y="4050"/>
                    </a:cubicBezTo>
                    <a:cubicBezTo>
                      <a:pt x="13136" y="4125"/>
                      <a:pt x="13139" y="4202"/>
                      <a:pt x="13139" y="4280"/>
                    </a:cubicBezTo>
                    <a:cubicBezTo>
                      <a:pt x="13139" y="4642"/>
                      <a:pt x="13052" y="4984"/>
                      <a:pt x="12904" y="5289"/>
                    </a:cubicBezTo>
                    <a:cubicBezTo>
                      <a:pt x="14441" y="7094"/>
                      <a:pt x="15635" y="9198"/>
                      <a:pt x="16388" y="11500"/>
                    </a:cubicBezTo>
                    <a:cubicBezTo>
                      <a:pt x="17323" y="11517"/>
                      <a:pt x="18121" y="12090"/>
                      <a:pt x="18465" y="12903"/>
                    </a:cubicBezTo>
                    <a:cubicBezTo>
                      <a:pt x="19505" y="12797"/>
                      <a:pt x="20517" y="12599"/>
                      <a:pt x="21493" y="12312"/>
                    </a:cubicBezTo>
                    <a:cubicBezTo>
                      <a:pt x="21562" y="11817"/>
                      <a:pt x="21600" y="11314"/>
                      <a:pt x="21600" y="10799"/>
                    </a:cubicBezTo>
                    <a:cubicBezTo>
                      <a:pt x="21600" y="7626"/>
                      <a:pt x="20230" y="4772"/>
                      <a:pt x="18049" y="2796"/>
                    </a:cubicBezTo>
                    <a:close/>
                    <a:moveTo>
                      <a:pt x="13739" y="14349"/>
                    </a:moveTo>
                    <a:cubicBezTo>
                      <a:pt x="11074" y="13908"/>
                      <a:pt x="8601" y="12890"/>
                      <a:pt x="6450" y="11433"/>
                    </a:cubicBezTo>
                    <a:cubicBezTo>
                      <a:pt x="6101" y="11646"/>
                      <a:pt x="5691" y="11773"/>
                      <a:pt x="5251" y="11773"/>
                    </a:cubicBezTo>
                    <a:cubicBezTo>
                      <a:pt x="5090" y="11773"/>
                      <a:pt x="4933" y="11755"/>
                      <a:pt x="4781" y="11724"/>
                    </a:cubicBezTo>
                    <a:cubicBezTo>
                      <a:pt x="3750" y="13677"/>
                      <a:pt x="3093" y="15854"/>
                      <a:pt x="2903" y="18164"/>
                    </a:cubicBezTo>
                    <a:cubicBezTo>
                      <a:pt x="3931" y="19266"/>
                      <a:pt x="5186" y="20154"/>
                      <a:pt x="6595" y="20750"/>
                    </a:cubicBezTo>
                    <a:cubicBezTo>
                      <a:pt x="8345" y="18059"/>
                      <a:pt x="10792" y="15833"/>
                      <a:pt x="13739" y="14349"/>
                    </a:cubicBezTo>
                    <a:close/>
                    <a:moveTo>
                      <a:pt x="17258" y="15906"/>
                    </a:moveTo>
                    <a:cubicBezTo>
                      <a:pt x="17290" y="16340"/>
                      <a:pt x="17306" y="16780"/>
                      <a:pt x="17306" y="17222"/>
                    </a:cubicBezTo>
                    <a:cubicBezTo>
                      <a:pt x="17306" y="18003"/>
                      <a:pt x="17256" y="18770"/>
                      <a:pt x="17163" y="19525"/>
                    </a:cubicBezTo>
                    <a:cubicBezTo>
                      <a:pt x="18993" y="18186"/>
                      <a:pt x="20389" y="16288"/>
                      <a:pt x="21091" y="14080"/>
                    </a:cubicBezTo>
                    <a:cubicBezTo>
                      <a:pt x="20259" y="14281"/>
                      <a:pt x="19403" y="14425"/>
                      <a:pt x="18531" y="14508"/>
                    </a:cubicBezTo>
                    <a:cubicBezTo>
                      <a:pt x="18326" y="15137"/>
                      <a:pt x="17860" y="15646"/>
                      <a:pt x="17258" y="15906"/>
                    </a:cubicBezTo>
                    <a:close/>
                    <a:moveTo>
                      <a:pt x="14278" y="12804"/>
                    </a:moveTo>
                    <a:cubicBezTo>
                      <a:pt x="14421" y="12507"/>
                      <a:pt x="14624" y="12244"/>
                      <a:pt x="14874" y="12035"/>
                    </a:cubicBezTo>
                    <a:cubicBezTo>
                      <a:pt x="14196" y="9947"/>
                      <a:pt x="13122" y="8037"/>
                      <a:pt x="11738" y="6396"/>
                    </a:cubicBezTo>
                    <a:cubicBezTo>
                      <a:pt x="11462" y="6512"/>
                      <a:pt x="11160" y="6577"/>
                      <a:pt x="10842" y="6577"/>
                    </a:cubicBezTo>
                    <a:cubicBezTo>
                      <a:pt x="10343" y="6577"/>
                      <a:pt x="9883" y="6417"/>
                      <a:pt x="9507" y="6147"/>
                    </a:cubicBezTo>
                    <a:cubicBezTo>
                      <a:pt x="8673" y="6781"/>
                      <a:pt x="7903" y="7490"/>
                      <a:pt x="7202" y="8265"/>
                    </a:cubicBezTo>
                    <a:cubicBezTo>
                      <a:pt x="7421" y="8615"/>
                      <a:pt x="7550" y="9030"/>
                      <a:pt x="7550" y="9475"/>
                    </a:cubicBezTo>
                    <a:cubicBezTo>
                      <a:pt x="7550" y="9715"/>
                      <a:pt x="7513" y="9946"/>
                      <a:pt x="7444" y="10163"/>
                    </a:cubicBezTo>
                    <a:cubicBezTo>
                      <a:pt x="9459" y="11510"/>
                      <a:pt x="11779" y="12433"/>
                      <a:pt x="14278" y="12804"/>
                    </a:cubicBezTo>
                    <a:close/>
                    <a:moveTo>
                      <a:pt x="10842" y="1982"/>
                    </a:moveTo>
                    <a:cubicBezTo>
                      <a:pt x="11448" y="1982"/>
                      <a:pt x="11999" y="2219"/>
                      <a:pt x="12409" y="2604"/>
                    </a:cubicBezTo>
                    <a:cubicBezTo>
                      <a:pt x="13608" y="2088"/>
                      <a:pt x="14870" y="1692"/>
                      <a:pt x="16183" y="1439"/>
                    </a:cubicBezTo>
                    <a:cubicBezTo>
                      <a:pt x="14599" y="526"/>
                      <a:pt x="12761" y="0"/>
                      <a:pt x="10801" y="0"/>
                    </a:cubicBezTo>
                    <a:cubicBezTo>
                      <a:pt x="9464" y="0"/>
                      <a:pt x="8183" y="245"/>
                      <a:pt x="7001" y="690"/>
                    </a:cubicBezTo>
                    <a:cubicBezTo>
                      <a:pt x="7940" y="1152"/>
                      <a:pt x="8833" y="1693"/>
                      <a:pt x="9674" y="2303"/>
                    </a:cubicBezTo>
                    <a:cubicBezTo>
                      <a:pt x="10018" y="2100"/>
                      <a:pt x="10415" y="1982"/>
                      <a:pt x="10842" y="1982"/>
                    </a:cubicBezTo>
                    <a:close/>
                    <a:moveTo>
                      <a:pt x="2954" y="9475"/>
                    </a:moveTo>
                    <a:cubicBezTo>
                      <a:pt x="2954" y="9153"/>
                      <a:pt x="3021" y="8844"/>
                      <a:pt x="3141" y="8566"/>
                    </a:cubicBezTo>
                    <a:cubicBezTo>
                      <a:pt x="2404" y="7757"/>
                      <a:pt x="1736" y="6884"/>
                      <a:pt x="1151" y="5952"/>
                    </a:cubicBezTo>
                    <a:cubicBezTo>
                      <a:pt x="417" y="7410"/>
                      <a:pt x="0" y="9056"/>
                      <a:pt x="0" y="10799"/>
                    </a:cubicBezTo>
                    <a:cubicBezTo>
                      <a:pt x="0" y="12819"/>
                      <a:pt x="556" y="14708"/>
                      <a:pt x="1521" y="16325"/>
                    </a:cubicBezTo>
                    <a:cubicBezTo>
                      <a:pt x="1866" y="14381"/>
                      <a:pt x="2520" y="12545"/>
                      <a:pt x="3424" y="10861"/>
                    </a:cubicBezTo>
                    <a:cubicBezTo>
                      <a:pt x="3130" y="10477"/>
                      <a:pt x="2954" y="9996"/>
                      <a:pt x="2954" y="9475"/>
                    </a:cubicBezTo>
                    <a:close/>
                    <a:moveTo>
                      <a:pt x="5251" y="7176"/>
                    </a:moveTo>
                    <a:cubicBezTo>
                      <a:pt x="5487" y="7176"/>
                      <a:pt x="5715" y="7213"/>
                      <a:pt x="5930" y="7278"/>
                    </a:cubicBezTo>
                    <a:cubicBezTo>
                      <a:pt x="6738" y="6372"/>
                      <a:pt x="7636" y="5547"/>
                      <a:pt x="8608" y="4813"/>
                    </a:cubicBezTo>
                    <a:cubicBezTo>
                      <a:pt x="8567" y="4642"/>
                      <a:pt x="8543" y="4464"/>
                      <a:pt x="8543" y="4280"/>
                    </a:cubicBezTo>
                    <a:cubicBezTo>
                      <a:pt x="8543" y="4026"/>
                      <a:pt x="8587" y="3781"/>
                      <a:pt x="8663" y="3552"/>
                    </a:cubicBezTo>
                    <a:cubicBezTo>
                      <a:pt x="7575" y="2771"/>
                      <a:pt x="6391" y="2115"/>
                      <a:pt x="5131" y="1609"/>
                    </a:cubicBezTo>
                    <a:cubicBezTo>
                      <a:pt x="3949" y="2338"/>
                      <a:pt x="2920" y="3289"/>
                      <a:pt x="2099" y="4405"/>
                    </a:cubicBezTo>
                    <a:cubicBezTo>
                      <a:pt x="2708" y="5484"/>
                      <a:pt x="3433" y="6491"/>
                      <a:pt x="4256" y="7407"/>
                    </a:cubicBezTo>
                    <a:cubicBezTo>
                      <a:pt x="4557" y="7261"/>
                      <a:pt x="4895" y="7176"/>
                      <a:pt x="5251" y="7176"/>
                    </a:cubicBezTo>
                    <a:close/>
                  </a:path>
                </a:pathLst>
              </a:custGeom>
              <a:solidFill>
                <a:schemeClr val="accent4">
                  <a:lumMod val="100000"/>
                </a:schemeClr>
              </a:solidFill>
              <a:ln w="12700">
                <a:miter lim="400000"/>
              </a:ln>
            </p:spPr>
            <p:txBody>
              <a:bodyPr anchor="ctr"/>
              <a:lstStyle/>
              <a:p>
                <a:pPr algn="ctr"/>
                <a:endParaRPr/>
              </a:p>
            </p:txBody>
          </p:sp>
        </p:grpSp>
        <p:sp>
          <p:nvSpPr>
            <p:cNvPr id="17" name="TextBox 17"/>
            <p:cNvSpPr txBox="1">
              <a:spLocks/>
            </p:cNvSpPr>
            <p:nvPr/>
          </p:nvSpPr>
          <p:spPr bwMode="auto">
            <a:xfrm>
              <a:off x="1390565" y="4761148"/>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solidFill>
                    <a:schemeClr val="accent1"/>
                  </a:solidFill>
                </a:rPr>
                <a:t>团队介绍</a:t>
              </a:r>
            </a:p>
          </p:txBody>
        </p:sp>
        <p:sp>
          <p:nvSpPr>
            <p:cNvPr id="15" name="TextBox 20"/>
            <p:cNvSpPr txBox="1">
              <a:spLocks/>
            </p:cNvSpPr>
            <p:nvPr/>
          </p:nvSpPr>
          <p:spPr bwMode="auto">
            <a:xfrm>
              <a:off x="3956180" y="4761148"/>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solidFill>
                    <a:schemeClr val="accent2"/>
                  </a:solidFill>
                </a:rPr>
                <a:t>项目介绍</a:t>
              </a:r>
            </a:p>
          </p:txBody>
        </p:sp>
        <p:sp>
          <p:nvSpPr>
            <p:cNvPr id="13" name="TextBox 23"/>
            <p:cNvSpPr txBox="1">
              <a:spLocks/>
            </p:cNvSpPr>
            <p:nvPr/>
          </p:nvSpPr>
          <p:spPr bwMode="auto">
            <a:xfrm>
              <a:off x="6521795" y="4761148"/>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solidFill>
                    <a:schemeClr val="accent3"/>
                  </a:solidFill>
                </a:rPr>
                <a:t>团队荣誉</a:t>
              </a:r>
            </a:p>
          </p:txBody>
        </p:sp>
        <p:sp>
          <p:nvSpPr>
            <p:cNvPr id="11" name="TextBox 26"/>
            <p:cNvSpPr txBox="1">
              <a:spLocks/>
            </p:cNvSpPr>
            <p:nvPr/>
          </p:nvSpPr>
          <p:spPr bwMode="auto">
            <a:xfrm>
              <a:off x="9087411" y="4761148"/>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zh-CN" altLang="en-US" sz="1400" b="1" dirty="0">
                  <a:solidFill>
                    <a:schemeClr val="accent4"/>
                  </a:solidFill>
                </a:rPr>
                <a:t>团队发展</a:t>
              </a:r>
            </a:p>
          </p:txBody>
        </p:sp>
      </p:grpSp>
      <p:sp>
        <p:nvSpPr>
          <p:cNvPr id="27" name="标题 1"/>
          <p:cNvSpPr txBox="1">
            <a:spLocks/>
          </p:cNvSpPr>
          <p:nvPr/>
        </p:nvSpPr>
        <p:spPr>
          <a:xfrm>
            <a:off x="5199184" y="1017053"/>
            <a:ext cx="1858108" cy="96070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spc="600" dirty="0">
                <a:latin typeface="+mn-lt"/>
                <a:ea typeface="+mn-ea"/>
                <a:cs typeface="+mn-ea"/>
                <a:sym typeface="+mn-lt"/>
              </a:rPr>
              <a:t>目录</a:t>
            </a:r>
          </a:p>
        </p:txBody>
      </p:sp>
    </p:spTree>
    <p:extLst>
      <p:ext uri="{BB962C8B-B14F-4D97-AF65-F5344CB8AC3E}">
        <p14:creationId xmlns:p14="http://schemas.microsoft.com/office/powerpoint/2010/main" val="3865193883"/>
      </p:ext>
    </p:extLst>
  </p:cSld>
  <p:clrMapOvr>
    <a:masterClrMapping/>
  </p:clrMapOvr>
  <p:transition spd="slow">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28">
            <a:extLst>
              <a:ext uri="{FF2B5EF4-FFF2-40B4-BE49-F238E27FC236}">
                <a16:creationId xmlns:a16="http://schemas.microsoft.com/office/drawing/2014/main" id="{B91FC502-B67B-4C7B-9B01-000ACD3A5CA8}"/>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26" name="标题 1"/>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团队介绍</a:t>
            </a:r>
          </a:p>
        </p:txBody>
      </p:sp>
      <p:pic>
        <p:nvPicPr>
          <p:cNvPr id="23" name="图片 22" descr="C:\Users\Administrator\Desktop\TIM截图20170708134637.pngTIM截图20170708134637">
            <a:extLst>
              <a:ext uri="{FF2B5EF4-FFF2-40B4-BE49-F238E27FC236}">
                <a16:creationId xmlns:a16="http://schemas.microsoft.com/office/drawing/2014/main" id="{5B7F3E8F-5F23-4431-93EA-CFB953534345}"/>
              </a:ext>
            </a:extLst>
          </p:cNvPr>
          <p:cNvPicPr>
            <a:picLocks noChangeAspect="1"/>
          </p:cNvPicPr>
          <p:nvPr/>
        </p:nvPicPr>
        <p:blipFill>
          <a:blip r:embed="rId3"/>
          <a:srcRect/>
          <a:stretch>
            <a:fillRect/>
          </a:stretch>
        </p:blipFill>
        <p:spPr>
          <a:xfrm>
            <a:off x="1174782" y="1382789"/>
            <a:ext cx="2645378" cy="433860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7" name="矩形 26">
            <a:extLst>
              <a:ext uri="{FF2B5EF4-FFF2-40B4-BE49-F238E27FC236}">
                <a16:creationId xmlns:a16="http://schemas.microsoft.com/office/drawing/2014/main" id="{5FC2961A-34B2-43CE-92D1-87689B537B7E}"/>
              </a:ext>
            </a:extLst>
          </p:cNvPr>
          <p:cNvSpPr/>
          <p:nvPr/>
        </p:nvSpPr>
        <p:spPr>
          <a:xfrm>
            <a:off x="5199380" y="1259158"/>
            <a:ext cx="5590540" cy="4585871"/>
          </a:xfrm>
          <a:prstGeom prst="rect">
            <a:avLst/>
          </a:prstGeom>
        </p:spPr>
        <p:txBody>
          <a:bodyPr wrap="square">
            <a:spAutoFit/>
          </a:bodyPr>
          <a:lstStyle/>
          <a:p>
            <a:pPr algn="just"/>
            <a:r>
              <a:rPr lang="zh-CN" altLang="en-US" sz="3200" b="1" dirty="0">
                <a:solidFill>
                  <a:srgbClr val="FFFF00"/>
                </a:solidFill>
                <a:latin typeface="黑体" panose="02010609060101010101" charset="-122"/>
                <a:ea typeface="黑体" panose="02010609060101010101" charset="-122"/>
              </a:rPr>
              <a:t>特聘资深专家</a:t>
            </a:r>
            <a:r>
              <a:rPr lang="zh-CN" altLang="en-US" sz="32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a:t>
            </a:r>
          </a:p>
          <a:p>
            <a:pPr algn="just"/>
            <a:endParaRPr lang="zh-CN" altLang="en-US" sz="2000" dirty="0">
              <a:effectLst>
                <a:outerShdw blurRad="38100" dist="19050" dir="2700000" algn="tl" rotWithShape="0">
                  <a:schemeClr val="dk1">
                    <a:alpha val="40000"/>
                  </a:schemeClr>
                </a:outerShdw>
              </a:effectLst>
              <a:latin typeface="黑体" panose="02010609060101010101" charset="-122"/>
              <a:ea typeface="黑体" panose="02010609060101010101" charset="-122"/>
            </a:endParaRPr>
          </a:p>
          <a:p>
            <a:pPr algn="just"/>
            <a:r>
              <a:rPr lang="zh-CN" altLang="en-US" sz="20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朱毅教授</a:t>
            </a:r>
            <a:r>
              <a:rPr lang="zh-CN" altLang="en-US" sz="2000" dirty="0">
                <a:effectLst>
                  <a:outerShdw blurRad="38100" dist="19050" dir="2700000" algn="tl" rotWithShape="0">
                    <a:schemeClr val="dk1">
                      <a:alpha val="40000"/>
                    </a:schemeClr>
                  </a:outerShdw>
                </a:effectLst>
                <a:latin typeface="黑体" panose="02010609060101010101" charset="-122"/>
                <a:ea typeface="黑体" panose="02010609060101010101" charset="-122"/>
              </a:rPr>
              <a:t>，成都信息工程大学软件工程学院党总支书记。硕士生导师，研究方向：嵌入式与移动软件、面向领域的软件工程方法与技术（气象与制造业）。</a:t>
            </a:r>
          </a:p>
          <a:p>
            <a:pPr algn="just"/>
            <a:endParaRPr lang="zh-CN" altLang="en-US" sz="2000" dirty="0">
              <a:effectLst>
                <a:outerShdw blurRad="38100" dist="19050" dir="2700000" algn="tl" rotWithShape="0">
                  <a:schemeClr val="dk1">
                    <a:alpha val="40000"/>
                  </a:schemeClr>
                </a:outerShdw>
              </a:effectLst>
              <a:latin typeface="黑体" panose="02010609060101010101" charset="-122"/>
              <a:ea typeface="黑体" panose="02010609060101010101" charset="-122"/>
            </a:endParaRPr>
          </a:p>
          <a:p>
            <a:pPr algn="just"/>
            <a:r>
              <a:rPr lang="zh-CN" altLang="en-US" sz="2000" dirty="0">
                <a:effectLst>
                  <a:outerShdw blurRad="38100" dist="19050" dir="2700000" algn="tl" rotWithShape="0">
                    <a:schemeClr val="dk1">
                      <a:alpha val="40000"/>
                    </a:schemeClr>
                  </a:outerShdw>
                </a:effectLst>
                <a:latin typeface="黑体" panose="02010609060101010101" charset="-122"/>
                <a:ea typeface="黑体" panose="02010609060101010101" charset="-122"/>
              </a:rPr>
              <a:t>主持“全国天气雷达终端改造”(中国气象局项目)、“多谱勒雷达干扰检测器的研制、开发”、“雷电监测预警预报业务系统”、“雷电潜势预报系统”、“广东省气象仪器计量检定可视化集成集成系统”、“气象信息显示集成系统开发”、参与“CINRAD/SA型新一代天气雷达----信号处理系统”等研究。</a:t>
            </a:r>
            <a:endParaRPr lang="zh-CN" altLang="en-US" sz="3200" dirty="0">
              <a:effectLst>
                <a:outerShdw blurRad="38100" dist="19050" dir="2700000" algn="tl" rotWithShape="0">
                  <a:schemeClr val="dk1">
                    <a:alpha val="40000"/>
                  </a:schemeClr>
                </a:outerShdw>
              </a:effectLst>
              <a:latin typeface="黑体" panose="02010609060101010101" charset="-122"/>
              <a:ea typeface="黑体" panose="02010609060101010101" charset="-122"/>
            </a:endParaRPr>
          </a:p>
        </p:txBody>
      </p:sp>
    </p:spTree>
    <p:extLst>
      <p:ext uri="{BB962C8B-B14F-4D97-AF65-F5344CB8AC3E}">
        <p14:creationId xmlns:p14="http://schemas.microsoft.com/office/powerpoint/2010/main" val="159323137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28">
            <a:extLst>
              <a:ext uri="{FF2B5EF4-FFF2-40B4-BE49-F238E27FC236}">
                <a16:creationId xmlns:a16="http://schemas.microsoft.com/office/drawing/2014/main" id="{B91FC502-B67B-4C7B-9B01-000ACD3A5CA8}"/>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26" name="标题 1"/>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团队介绍</a:t>
            </a:r>
          </a:p>
        </p:txBody>
      </p:sp>
      <p:sp>
        <p:nvSpPr>
          <p:cNvPr id="27" name="矩形 26">
            <a:extLst>
              <a:ext uri="{FF2B5EF4-FFF2-40B4-BE49-F238E27FC236}">
                <a16:creationId xmlns:a16="http://schemas.microsoft.com/office/drawing/2014/main" id="{5FC2961A-34B2-43CE-92D1-87689B537B7E}"/>
              </a:ext>
            </a:extLst>
          </p:cNvPr>
          <p:cNvSpPr/>
          <p:nvPr/>
        </p:nvSpPr>
        <p:spPr>
          <a:xfrm>
            <a:off x="5066030" y="1496324"/>
            <a:ext cx="5590540" cy="3724096"/>
          </a:xfrm>
          <a:prstGeom prst="rect">
            <a:avLst/>
          </a:prstGeom>
        </p:spPr>
        <p:txBody>
          <a:bodyPr wrap="square">
            <a:spAutoFit/>
          </a:bodyPr>
          <a:lstStyle/>
          <a:p>
            <a:pPr algn="just"/>
            <a:r>
              <a:rPr lang="zh-CN" altLang="en-US" sz="3200" b="1" dirty="0">
                <a:solidFill>
                  <a:srgbClr val="FFFF00"/>
                </a:solidFill>
                <a:latin typeface="黑体" panose="02010609060101010101" charset="-122"/>
                <a:ea typeface="黑体" panose="02010609060101010101" charset="-122"/>
              </a:rPr>
              <a:t>技术顾问</a:t>
            </a:r>
            <a:r>
              <a:rPr lang="zh-CN" altLang="en-US" sz="2400" b="1"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a:t>
            </a:r>
          </a:p>
          <a:p>
            <a:pPr algn="just"/>
            <a:endParaRPr lang="zh-CN" altLang="en-US" sz="2400" b="1"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endParaRPr>
          </a:p>
          <a:p>
            <a:pPr algn="just"/>
            <a:r>
              <a:rPr lang="zh-CN" altLang="en-US" sz="20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卢军博士、教授、硕士生导师，电子科技大学获电磁场与微波技术专业硕士学位与计算机应用技术专业博士学位。主要研究嵌入式系统设计、移动软件、工业控制等技术与应用。</a:t>
            </a:r>
            <a:endParaRPr lang="en-US" altLang="zh-CN" sz="20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endParaRPr>
          </a:p>
          <a:p>
            <a:pPr algn="just"/>
            <a:endParaRPr lang="en-US" altLang="zh-CN" sz="20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endParaRPr>
          </a:p>
          <a:p>
            <a:pPr algn="just"/>
            <a:r>
              <a:rPr lang="zh-CN" altLang="en-US" sz="2000" dirty="0">
                <a:solidFill>
                  <a:schemeClr val="accent6"/>
                </a:solidFill>
                <a:effectLst>
                  <a:outerShdw blurRad="38100" dist="19050" dir="2700000" algn="tl" rotWithShape="0">
                    <a:schemeClr val="dk1">
                      <a:alpha val="40000"/>
                    </a:schemeClr>
                  </a:outerShdw>
                </a:effectLst>
                <a:latin typeface="黑体" panose="02010609060101010101" charset="-122"/>
                <a:ea typeface="黑体" panose="02010609060101010101" charset="-122"/>
              </a:rPr>
              <a:t>主持电子信息产业发展基金2项、四川省科技厅项目2项，参加四川省教育厅教改项目1项，主持并参与横向科研项目12项。发表中外学术论文20余篇（其中EI收录12篇），出版专著教材6本。</a:t>
            </a:r>
          </a:p>
        </p:txBody>
      </p:sp>
      <p:pic>
        <p:nvPicPr>
          <p:cNvPr id="1026" name="Picture 2" descr="http://rjgcxy.cuit.edu.cn/_mediafile/rjgc/2016/03/31/2uisqnc54r.jpg">
            <a:extLst>
              <a:ext uri="{FF2B5EF4-FFF2-40B4-BE49-F238E27FC236}">
                <a16:creationId xmlns:a16="http://schemas.microsoft.com/office/drawing/2014/main" id="{DA0E5227-A062-4130-BD48-A92F8287D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958" y="1496324"/>
            <a:ext cx="2828042" cy="41115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610685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28">
            <a:extLst>
              <a:ext uri="{FF2B5EF4-FFF2-40B4-BE49-F238E27FC236}">
                <a16:creationId xmlns:a16="http://schemas.microsoft.com/office/drawing/2014/main" id="{B91FC502-B67B-4C7B-9B01-000ACD3A5CA8}"/>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26" name="标题 1"/>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团队介绍</a:t>
            </a:r>
          </a:p>
        </p:txBody>
      </p:sp>
      <p:sp>
        <p:nvSpPr>
          <p:cNvPr id="27" name="矩形 26">
            <a:extLst>
              <a:ext uri="{FF2B5EF4-FFF2-40B4-BE49-F238E27FC236}">
                <a16:creationId xmlns:a16="http://schemas.microsoft.com/office/drawing/2014/main" id="{5FC2961A-34B2-43CE-92D1-87689B537B7E}"/>
              </a:ext>
            </a:extLst>
          </p:cNvPr>
          <p:cNvSpPr/>
          <p:nvPr/>
        </p:nvSpPr>
        <p:spPr>
          <a:xfrm>
            <a:off x="1626219" y="3822716"/>
            <a:ext cx="9537081" cy="2335383"/>
          </a:xfrm>
          <a:prstGeom prst="rect">
            <a:avLst/>
          </a:prstGeom>
        </p:spPr>
        <p:txBody>
          <a:bodyPr wrap="square">
            <a:spAutoFit/>
          </a:bodyPr>
          <a:lstStyle/>
          <a:p>
            <a:pPr>
              <a:lnSpc>
                <a:spcPct val="150000"/>
              </a:lnSpc>
              <a:defRPr/>
            </a:pPr>
            <a:r>
              <a:rPr lang="zh-CN" altLang="en-US" sz="2800" b="1" dirty="0">
                <a:solidFill>
                  <a:srgbClr val="FFFF00"/>
                </a:solidFill>
                <a:latin typeface="+mn-ea"/>
                <a:sym typeface="+mn-ea"/>
              </a:rPr>
              <a:t>开发团队主要成员：</a:t>
            </a:r>
            <a:endParaRPr lang="en-US" altLang="zh-CN" sz="2800" b="1" dirty="0">
              <a:solidFill>
                <a:srgbClr val="FFFF00"/>
              </a:solidFill>
              <a:latin typeface="+mn-ea"/>
              <a:sym typeface="+mn-ea"/>
            </a:endParaRPr>
          </a:p>
          <a:p>
            <a:pPr>
              <a:lnSpc>
                <a:spcPct val="150000"/>
              </a:lnSpc>
              <a:defRPr/>
            </a:pPr>
            <a:r>
              <a:rPr lang="zh-CN" altLang="en-US" sz="2400" dirty="0">
                <a:effectLst>
                  <a:outerShdw blurRad="38100" dist="19050" dir="2700000" algn="tl" rotWithShape="0">
                    <a:schemeClr val="dk1">
                      <a:alpha val="40000"/>
                    </a:schemeClr>
                  </a:outerShdw>
                </a:effectLst>
                <a:latin typeface="+mn-ea"/>
                <a:sym typeface="+mn-ea"/>
              </a:rPr>
              <a:t>唐陈：在读研究生，主攻方向：嵌入式移动开发；</a:t>
            </a:r>
          </a:p>
          <a:p>
            <a:pPr>
              <a:lnSpc>
                <a:spcPct val="150000"/>
              </a:lnSpc>
              <a:defRPr/>
            </a:pPr>
            <a:r>
              <a:rPr lang="zh-CN" altLang="en-US" sz="2400" dirty="0">
                <a:effectLst>
                  <a:outerShdw blurRad="38100" dist="19050" dir="2700000" algn="tl" rotWithShape="0">
                    <a:schemeClr val="dk1">
                      <a:alpha val="40000"/>
                    </a:schemeClr>
                  </a:outerShdw>
                </a:effectLst>
                <a:latin typeface="+mn-ea"/>
                <a:sym typeface="+mn-ea"/>
              </a:rPr>
              <a:t>詹沐樵：在读研究生，主攻方向：嵌入式移动开发；</a:t>
            </a:r>
          </a:p>
          <a:p>
            <a:pPr>
              <a:lnSpc>
                <a:spcPct val="150000"/>
              </a:lnSpc>
              <a:defRPr/>
            </a:pPr>
            <a:r>
              <a:rPr lang="zh-CN" altLang="en-US" sz="2400" dirty="0">
                <a:effectLst>
                  <a:outerShdw blurRad="38100" dist="19050" dir="2700000" algn="tl" rotWithShape="0">
                    <a:schemeClr val="dk1">
                      <a:alpha val="40000"/>
                    </a:schemeClr>
                  </a:outerShdw>
                </a:effectLst>
                <a:latin typeface="+mn-ea"/>
                <a:sym typeface="+mn-ea"/>
              </a:rPr>
              <a:t>王也：在读研究生，主攻方向：大数据处理；</a:t>
            </a:r>
            <a:endParaRPr lang="en-US" altLang="zh-CN" sz="2400" dirty="0">
              <a:effectLst>
                <a:outerShdw blurRad="38100" dist="19050" dir="2700000" algn="tl" rotWithShape="0">
                  <a:schemeClr val="dk1">
                    <a:alpha val="40000"/>
                  </a:schemeClr>
                </a:outerShdw>
              </a:effectLst>
              <a:latin typeface="+mn-ea"/>
              <a:sym typeface="+mn-ea"/>
            </a:endParaRPr>
          </a:p>
        </p:txBody>
      </p:sp>
      <p:pic>
        <p:nvPicPr>
          <p:cNvPr id="6" name="图片 5">
            <a:extLst>
              <a:ext uri="{FF2B5EF4-FFF2-40B4-BE49-F238E27FC236}">
                <a16:creationId xmlns:a16="http://schemas.microsoft.com/office/drawing/2014/main" id="{F8EC1444-AD2A-4927-9518-52C0E280D941}"/>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0" b="100000" l="0" r="100000">
                        <a14:foregroundMark x1="86543" y1="92040" x2="86543" y2="92040"/>
                        <a14:foregroundMark x1="71230" y1="92040" x2="71230" y2="92040"/>
                        <a14:foregroundMark x1="48956" y1="79270" x2="48956" y2="79270"/>
                        <a14:foregroundMark x1="30626" y1="91211" x2="30626" y2="91211"/>
                        <a14:foregroundMark x1="21346" y1="86567" x2="21346" y2="86567"/>
                        <a14:foregroundMark x1="43619" y1="89718" x2="43619" y2="89718"/>
                        <a14:foregroundMark x1="65197" y1="92040" x2="65197" y2="92040"/>
                        <a14:foregroundMark x1="89791" y1="87728" x2="89791" y2="87728"/>
                        <a14:foregroundMark x1="56613" y1="31012" x2="56613" y2="31012"/>
                        <a14:foregroundMark x1="48492" y1="17081" x2="48492" y2="17081"/>
                        <a14:foregroundMark x1="87007" y1="84245" x2="87007" y2="84245"/>
                        <a14:foregroundMark x1="81671" y1="94693" x2="81671" y2="94693"/>
                        <a14:foregroundMark x1="90255" y1="98673" x2="90255" y2="98673"/>
                        <a14:foregroundMark x1="10441" y1="90879" x2="10441" y2="90879"/>
                      </a14:backgroundRemoval>
                    </a14:imgEffect>
                  </a14:imgLayer>
                </a14:imgProps>
              </a:ext>
              <a:ext uri="{28A0092B-C50C-407E-A947-70E740481C1C}">
                <a14:useLocalDpi xmlns:a14="http://schemas.microsoft.com/office/drawing/2010/main" val="0"/>
              </a:ext>
            </a:extLst>
          </a:blip>
          <a:stretch>
            <a:fillRect/>
          </a:stretch>
        </p:blipFill>
        <p:spPr>
          <a:xfrm>
            <a:off x="2591650" y="1045975"/>
            <a:ext cx="1789805" cy="250497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style>
          <a:lnRef idx="2">
            <a:schemeClr val="accent2">
              <a:shade val="50000"/>
            </a:schemeClr>
          </a:lnRef>
          <a:fillRef idx="1">
            <a:schemeClr val="accent2"/>
          </a:fillRef>
          <a:effectRef idx="0">
            <a:schemeClr val="accent2"/>
          </a:effectRef>
          <a:fontRef idx="minor">
            <a:schemeClr val="lt1"/>
          </a:fontRef>
        </p:style>
      </p:pic>
      <p:pic>
        <p:nvPicPr>
          <p:cNvPr id="7" name="图片 6">
            <a:extLst>
              <a:ext uri="{FF2B5EF4-FFF2-40B4-BE49-F238E27FC236}">
                <a16:creationId xmlns:a16="http://schemas.microsoft.com/office/drawing/2014/main" id="{0E634D7A-BA58-433F-BB06-B216623DE329}"/>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0" b="100000" l="0" r="99015">
                        <a14:foregroundMark x1="96305" y1="89726" x2="96305" y2="89726"/>
                      </a14:backgroundRemoval>
                    </a14:imgEffect>
                  </a14:imgLayer>
                </a14:imgProps>
              </a:ext>
              <a:ext uri="{28A0092B-C50C-407E-A947-70E740481C1C}">
                <a14:useLocalDpi xmlns:a14="http://schemas.microsoft.com/office/drawing/2010/main" val="0"/>
              </a:ext>
            </a:extLst>
          </a:blip>
          <a:stretch>
            <a:fillRect/>
          </a:stretch>
        </p:blipFill>
        <p:spPr>
          <a:xfrm>
            <a:off x="5632778" y="1087637"/>
            <a:ext cx="1685250" cy="2427082"/>
          </a:xfrm>
          <a:prstGeom prst="roundRect">
            <a:avLst>
              <a:gd name="adj" fmla="val 16667"/>
            </a:avLst>
          </a:prstGeom>
          <a:solidFill>
            <a:schemeClr val="bg1"/>
          </a:solidFill>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图片 7">
            <a:extLst>
              <a:ext uri="{FF2B5EF4-FFF2-40B4-BE49-F238E27FC236}">
                <a16:creationId xmlns:a16="http://schemas.microsoft.com/office/drawing/2014/main" id="{A939F97B-4364-496E-B7C0-536610EAE17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569352" y="1087637"/>
            <a:ext cx="1728609" cy="24216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731079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项目介绍</a:t>
            </a:r>
          </a:p>
        </p:txBody>
      </p:sp>
      <p:pic>
        <p:nvPicPr>
          <p:cNvPr id="14" name="图片 13">
            <a:extLst>
              <a:ext uri="{FF2B5EF4-FFF2-40B4-BE49-F238E27FC236}">
                <a16:creationId xmlns:a16="http://schemas.microsoft.com/office/drawing/2014/main" id="{2AF15FD1-9880-4A83-AF99-6B895AE889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520" y="1653322"/>
            <a:ext cx="5201737" cy="3505200"/>
          </a:xfrm>
          <a:prstGeom prst="rect">
            <a:avLst/>
          </a:prstGeom>
        </p:spPr>
      </p:pic>
      <p:sp>
        <p:nvSpPr>
          <p:cNvPr id="20" name="矩形 19">
            <a:extLst>
              <a:ext uri="{FF2B5EF4-FFF2-40B4-BE49-F238E27FC236}">
                <a16:creationId xmlns:a16="http://schemas.microsoft.com/office/drawing/2014/main" id="{A6807FAF-ADFF-47DB-92A9-C461FEAEBC48}"/>
              </a:ext>
            </a:extLst>
          </p:cNvPr>
          <p:cNvSpPr/>
          <p:nvPr/>
        </p:nvSpPr>
        <p:spPr>
          <a:xfrm>
            <a:off x="5342255" y="1514475"/>
            <a:ext cx="5792470" cy="3782895"/>
          </a:xfrm>
          <a:prstGeom prst="rect">
            <a:avLst/>
          </a:prstGeom>
        </p:spPr>
        <p:txBody>
          <a:bodyPr wrap="square">
            <a:spAutoFit/>
          </a:bodyPr>
          <a:lstStyle/>
          <a:p>
            <a:pPr indent="457200" algn="just">
              <a:lnSpc>
                <a:spcPct val="150000"/>
              </a:lnSpc>
            </a:pPr>
            <a:r>
              <a:rPr lang="zh-CN" altLang="zh-CN" dirty="0"/>
              <a:t>随着人工智能以及互联网技术的快速发展，编程能力开始成为每个人都应该具备的“</a:t>
            </a:r>
            <a:r>
              <a:rPr lang="zh-CN" altLang="zh-CN" b="1" dirty="0">
                <a:solidFill>
                  <a:srgbClr val="FFFF00"/>
                </a:solidFill>
              </a:rPr>
              <a:t>生活技能</a:t>
            </a:r>
            <a:r>
              <a:rPr lang="zh-CN" altLang="zh-CN" dirty="0"/>
              <a:t>”。而目前现有的编程教育太过专业、高深和枯燥，让许多非计算机专业的学习者望而却步，并且不利于从小开始教育</a:t>
            </a:r>
            <a:r>
              <a:rPr lang="zh-CN" altLang="en-US" dirty="0"/>
              <a:t>。</a:t>
            </a:r>
            <a:endParaRPr lang="en-US" altLang="zh-CN" dirty="0"/>
          </a:p>
          <a:p>
            <a:pPr indent="457200" algn="just">
              <a:lnSpc>
                <a:spcPct val="150000"/>
              </a:lnSpc>
            </a:pPr>
            <a:r>
              <a:rPr lang="zh-CN" altLang="zh-CN" dirty="0"/>
              <a:t>优唯思智能教育机器人是为了让</a:t>
            </a:r>
            <a:r>
              <a:rPr lang="en-US" altLang="zh-CN" dirty="0"/>
              <a:t>6-14</a:t>
            </a:r>
            <a:r>
              <a:rPr lang="zh-CN" altLang="zh-CN" dirty="0"/>
              <a:t>岁的</a:t>
            </a:r>
            <a:r>
              <a:rPr lang="zh-CN" altLang="zh-CN" b="1" dirty="0">
                <a:solidFill>
                  <a:srgbClr val="FFFF00"/>
                </a:solidFill>
              </a:rPr>
              <a:t>青少年</a:t>
            </a:r>
            <a:r>
              <a:rPr lang="zh-CN" altLang="zh-CN" dirty="0"/>
              <a:t>可以更好的学习编程、锻炼逻辑思维、为将来打好基础孕育而生的产品。它以小汽车玩具为原型，再加入语音模块、超声波模块等传感器模块，让青少年可以通过编程来与优唯思智能教育机器人进行</a:t>
            </a:r>
            <a:r>
              <a:rPr lang="zh-CN" altLang="zh-CN" b="1" dirty="0">
                <a:solidFill>
                  <a:srgbClr val="FFFF00"/>
                </a:solidFill>
              </a:rPr>
              <a:t>互动</a:t>
            </a:r>
            <a:r>
              <a:rPr lang="zh-CN" altLang="zh-CN" dirty="0"/>
              <a:t>和</a:t>
            </a:r>
            <a:r>
              <a:rPr lang="zh-CN" altLang="zh-CN" b="1" dirty="0">
                <a:solidFill>
                  <a:srgbClr val="FFFF00"/>
                </a:solidFill>
              </a:rPr>
              <a:t>个性化</a:t>
            </a:r>
            <a:r>
              <a:rPr lang="zh-CN" altLang="zh-CN" dirty="0"/>
              <a:t>定制。</a:t>
            </a:r>
            <a:endParaRPr lang="zh-CN" altLang="en-US" sz="2400" dirty="0">
              <a:effectLst>
                <a:outerShdw blurRad="38100" dist="19050" dir="2700000" algn="tl" rotWithShape="0">
                  <a:schemeClr val="dk1">
                    <a:alpha val="40000"/>
                  </a:schemeClr>
                </a:outerShdw>
              </a:effectLst>
              <a:latin typeface="+mn-ea"/>
            </a:endParaRPr>
          </a:p>
        </p:txBody>
      </p:sp>
    </p:spTree>
    <p:extLst>
      <p:ext uri="{BB962C8B-B14F-4D97-AF65-F5344CB8AC3E}">
        <p14:creationId xmlns:p14="http://schemas.microsoft.com/office/powerpoint/2010/main" val="39917565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项目介绍</a:t>
            </a:r>
          </a:p>
        </p:txBody>
      </p:sp>
      <p:sp>
        <p:nvSpPr>
          <p:cNvPr id="20" name="矩形 19">
            <a:extLst>
              <a:ext uri="{FF2B5EF4-FFF2-40B4-BE49-F238E27FC236}">
                <a16:creationId xmlns:a16="http://schemas.microsoft.com/office/drawing/2014/main" id="{A6807FAF-ADFF-47DB-92A9-C461FEAEBC48}"/>
              </a:ext>
            </a:extLst>
          </p:cNvPr>
          <p:cNvSpPr/>
          <p:nvPr/>
        </p:nvSpPr>
        <p:spPr>
          <a:xfrm>
            <a:off x="219526" y="1643797"/>
            <a:ext cx="5123999" cy="3351046"/>
          </a:xfrm>
          <a:prstGeom prst="rect">
            <a:avLst/>
          </a:prstGeom>
        </p:spPr>
        <p:txBody>
          <a:bodyPr wrap="square">
            <a:spAutoFit/>
          </a:bodyPr>
          <a:lstStyle/>
          <a:p>
            <a:pPr indent="457200">
              <a:lnSpc>
                <a:spcPct val="150000"/>
              </a:lnSpc>
            </a:pPr>
            <a:r>
              <a:rPr lang="zh-CN" altLang="zh-CN" sz="2400" dirty="0">
                <a:latin typeface="+mj-lt"/>
              </a:rPr>
              <a:t>编程语言则是使用了将代码进行封装为模块的</a:t>
            </a:r>
            <a:r>
              <a:rPr lang="en-US" altLang="zh-CN" sz="2400" b="1" dirty="0" err="1">
                <a:solidFill>
                  <a:srgbClr val="FFFF00"/>
                </a:solidFill>
                <a:latin typeface="+mj-lt"/>
              </a:rPr>
              <a:t>Scrach</a:t>
            </a:r>
            <a:r>
              <a:rPr lang="zh-CN" altLang="zh-CN" sz="2400" dirty="0">
                <a:latin typeface="+mj-lt"/>
              </a:rPr>
              <a:t>语言，这让青少年在学习编程时更多的是注意逻辑的分析，而非代码的枯燥。采用</a:t>
            </a:r>
            <a:r>
              <a:rPr lang="zh-CN" altLang="zh-CN" sz="2400" b="1" dirty="0">
                <a:solidFill>
                  <a:srgbClr val="FFFF00"/>
                </a:solidFill>
                <a:latin typeface="+mj-lt"/>
              </a:rPr>
              <a:t>模块化编程</a:t>
            </a:r>
            <a:r>
              <a:rPr lang="zh-CN" altLang="zh-CN" sz="2400" dirty="0">
                <a:latin typeface="+mj-lt"/>
              </a:rPr>
              <a:t>与</a:t>
            </a:r>
            <a:r>
              <a:rPr lang="zh-CN" altLang="zh-CN" sz="2400" b="1" dirty="0">
                <a:solidFill>
                  <a:srgbClr val="FFFF00"/>
                </a:solidFill>
                <a:latin typeface="+mj-lt"/>
              </a:rPr>
              <a:t>机器人</a:t>
            </a:r>
            <a:r>
              <a:rPr lang="zh-CN" altLang="zh-CN" sz="2400" dirty="0">
                <a:latin typeface="+mj-lt"/>
              </a:rPr>
              <a:t>相结合的教育模式，有利于培养青少年的编程兴趣。</a:t>
            </a:r>
          </a:p>
        </p:txBody>
      </p:sp>
      <p:pic>
        <p:nvPicPr>
          <p:cNvPr id="6" name="图片 5" descr="C:\Users\ATC\Desktop\scratch.jpg">
            <a:extLst>
              <a:ext uri="{FF2B5EF4-FFF2-40B4-BE49-F238E27FC236}">
                <a16:creationId xmlns:a16="http://schemas.microsoft.com/office/drawing/2014/main" id="{C71C4AA2-73B2-4855-80A3-38D5463FCC4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43524" y="1643797"/>
            <a:ext cx="6628949" cy="3680678"/>
          </a:xfrm>
          <a:prstGeom prst="rect">
            <a:avLst/>
          </a:prstGeom>
          <a:noFill/>
          <a:ln>
            <a:noFill/>
          </a:ln>
        </p:spPr>
      </p:pic>
    </p:spTree>
    <p:extLst>
      <p:ext uri="{BB962C8B-B14F-4D97-AF65-F5344CB8AC3E}">
        <p14:creationId xmlns:p14="http://schemas.microsoft.com/office/powerpoint/2010/main" val="65491664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团队荣誉</a:t>
            </a:r>
          </a:p>
        </p:txBody>
      </p:sp>
      <p:sp>
        <p:nvSpPr>
          <p:cNvPr id="20" name="矩形 19">
            <a:extLst>
              <a:ext uri="{FF2B5EF4-FFF2-40B4-BE49-F238E27FC236}">
                <a16:creationId xmlns:a16="http://schemas.microsoft.com/office/drawing/2014/main" id="{A6807FAF-ADFF-47DB-92A9-C461FEAEBC48}"/>
              </a:ext>
            </a:extLst>
          </p:cNvPr>
          <p:cNvSpPr/>
          <p:nvPr/>
        </p:nvSpPr>
        <p:spPr>
          <a:xfrm>
            <a:off x="219526" y="1170211"/>
            <a:ext cx="5000174" cy="2069284"/>
          </a:xfrm>
          <a:prstGeom prst="rect">
            <a:avLst/>
          </a:prstGeom>
        </p:spPr>
        <p:txBody>
          <a:bodyPr wrap="square">
            <a:spAutoFit/>
          </a:bodyPr>
          <a:lstStyle/>
          <a:p>
            <a:pPr>
              <a:lnSpc>
                <a:spcPct val="150000"/>
              </a:lnSpc>
            </a:pPr>
            <a:r>
              <a:rPr lang="zh-CN" altLang="en-US" sz="2800" b="1" dirty="0">
                <a:solidFill>
                  <a:srgbClr val="FFFF00"/>
                </a:solidFill>
                <a:latin typeface="+mj-lt"/>
              </a:rPr>
              <a:t>符合申报条件荣誉</a:t>
            </a:r>
            <a:endParaRPr lang="en-US" altLang="zh-CN" sz="2800" b="1" dirty="0">
              <a:solidFill>
                <a:srgbClr val="FFFF00"/>
              </a:solidFill>
              <a:latin typeface="+mj-lt"/>
            </a:endParaRPr>
          </a:p>
          <a:p>
            <a:pPr>
              <a:lnSpc>
                <a:spcPct val="150000"/>
              </a:lnSpc>
            </a:pPr>
            <a:r>
              <a:rPr lang="zh-CN" altLang="en-US" sz="2000" b="1" dirty="0">
                <a:solidFill>
                  <a:schemeClr val="accent1">
                    <a:lumMod val="50000"/>
                  </a:schemeClr>
                </a:solidFill>
                <a:latin typeface="+mj-lt"/>
              </a:rPr>
              <a:t>“兆易创新杯”第十三届中国研究生电子设计竞赛商业计划书专项赛初赛团队一等奖（一档竞赛省级一等奖）</a:t>
            </a:r>
            <a:endParaRPr lang="zh-CN" altLang="zh-CN" sz="2800" b="1" dirty="0">
              <a:solidFill>
                <a:schemeClr val="accent1">
                  <a:lumMod val="50000"/>
                </a:schemeClr>
              </a:solidFill>
              <a:latin typeface="+mj-lt"/>
            </a:endParaRPr>
          </a:p>
        </p:txBody>
      </p:sp>
      <p:pic>
        <p:nvPicPr>
          <p:cNvPr id="2" name="图片 1">
            <a:extLst>
              <a:ext uri="{FF2B5EF4-FFF2-40B4-BE49-F238E27FC236}">
                <a16:creationId xmlns:a16="http://schemas.microsoft.com/office/drawing/2014/main" id="{32CD4781-7267-464C-B31C-20F971F0DFB9}"/>
              </a:ext>
            </a:extLst>
          </p:cNvPr>
          <p:cNvPicPr>
            <a:picLocks noChangeAspect="1"/>
          </p:cNvPicPr>
          <p:nvPr/>
        </p:nvPicPr>
        <p:blipFill>
          <a:blip r:embed="rId3"/>
          <a:stretch>
            <a:fillRect/>
          </a:stretch>
        </p:blipFill>
        <p:spPr>
          <a:xfrm>
            <a:off x="5289884" y="1450480"/>
            <a:ext cx="6682590" cy="4687605"/>
          </a:xfrm>
          <a:prstGeom prst="rect">
            <a:avLst/>
          </a:prstGeom>
        </p:spPr>
      </p:pic>
    </p:spTree>
    <p:extLst>
      <p:ext uri="{BB962C8B-B14F-4D97-AF65-F5344CB8AC3E}">
        <p14:creationId xmlns:p14="http://schemas.microsoft.com/office/powerpoint/2010/main" val="27215602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28">
            <a:extLst>
              <a:ext uri="{FF2B5EF4-FFF2-40B4-BE49-F238E27FC236}">
                <a16:creationId xmlns:a16="http://schemas.microsoft.com/office/drawing/2014/main" id="{E4C32018-8EB3-4EDB-9E43-6D98B21C71D4}"/>
              </a:ext>
            </a:extLst>
          </p:cNvPr>
          <p:cNvSpPr txBox="1"/>
          <p:nvPr/>
        </p:nvSpPr>
        <p:spPr>
          <a:xfrm>
            <a:off x="219526" y="343244"/>
            <a:ext cx="569392" cy="473586"/>
          </a:xfrm>
          <a:prstGeom prst="rect">
            <a:avLst/>
          </a:prstGeom>
          <a:noFill/>
        </p:spPr>
        <p:txBody>
          <a:bodyPr wrap="none" lIns="117208" tIns="58604" rIns="117208" bIns="58604">
            <a:prstTxWarp prst="textPlain">
              <a:avLst/>
            </a:prstTxWarp>
            <a:normAutofit fontScale="55000" lnSpcReduction="20000"/>
          </a:bodyPr>
          <a:lstStyle/>
          <a:p>
            <a:r>
              <a:rPr lang="en-US" sz="4800"/>
              <a:t>“</a:t>
            </a:r>
            <a:endParaRPr lang="en-US" sz="4800" dirty="0"/>
          </a:p>
        </p:txBody>
      </p:sp>
      <p:sp>
        <p:nvSpPr>
          <p:cNvPr id="13" name="标题 1">
            <a:extLst>
              <a:ext uri="{FF2B5EF4-FFF2-40B4-BE49-F238E27FC236}">
                <a16:creationId xmlns:a16="http://schemas.microsoft.com/office/drawing/2014/main" id="{4A5CFE90-4DEC-4C17-A003-9E6883FC72EC}"/>
              </a:ext>
            </a:extLst>
          </p:cNvPr>
          <p:cNvSpPr txBox="1">
            <a:spLocks/>
          </p:cNvSpPr>
          <p:nvPr/>
        </p:nvSpPr>
        <p:spPr>
          <a:xfrm>
            <a:off x="724687" y="386851"/>
            <a:ext cx="3733926" cy="511179"/>
          </a:xfrm>
          <a:prstGeom prst="rect">
            <a:avLst/>
          </a:prstGeom>
        </p:spPr>
        <p:txBody>
          <a:bodyP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b="1" spc="600" dirty="0">
                <a:latin typeface="+mn-lt"/>
                <a:ea typeface="+mn-ea"/>
                <a:cs typeface="+mn-ea"/>
                <a:sym typeface="+mn-lt"/>
              </a:rPr>
              <a:t>团队荣誉</a:t>
            </a:r>
          </a:p>
        </p:txBody>
      </p:sp>
      <p:sp>
        <p:nvSpPr>
          <p:cNvPr id="20" name="矩形 19">
            <a:extLst>
              <a:ext uri="{FF2B5EF4-FFF2-40B4-BE49-F238E27FC236}">
                <a16:creationId xmlns:a16="http://schemas.microsoft.com/office/drawing/2014/main" id="{A6807FAF-ADFF-47DB-92A9-C461FEAEBC48}"/>
              </a:ext>
            </a:extLst>
          </p:cNvPr>
          <p:cNvSpPr/>
          <p:nvPr/>
        </p:nvSpPr>
        <p:spPr>
          <a:xfrm>
            <a:off x="17303" y="1024672"/>
            <a:ext cx="5476424" cy="1607620"/>
          </a:xfrm>
          <a:prstGeom prst="rect">
            <a:avLst/>
          </a:prstGeom>
        </p:spPr>
        <p:txBody>
          <a:bodyPr wrap="square">
            <a:spAutoFit/>
          </a:bodyPr>
          <a:lstStyle/>
          <a:p>
            <a:pPr>
              <a:lnSpc>
                <a:spcPct val="150000"/>
              </a:lnSpc>
            </a:pPr>
            <a:r>
              <a:rPr lang="zh-CN" altLang="en-US" sz="2800" b="1" dirty="0">
                <a:solidFill>
                  <a:srgbClr val="FFFF00"/>
                </a:solidFill>
                <a:latin typeface="+mj-lt"/>
              </a:rPr>
              <a:t>其它荣誉：</a:t>
            </a:r>
            <a:endParaRPr lang="en-US" altLang="zh-CN" sz="2800" b="1" dirty="0">
              <a:solidFill>
                <a:srgbClr val="FFFF00"/>
              </a:solidFill>
              <a:latin typeface="+mj-lt"/>
            </a:endParaRPr>
          </a:p>
          <a:p>
            <a:pPr>
              <a:lnSpc>
                <a:spcPct val="150000"/>
              </a:lnSpc>
            </a:pPr>
            <a:r>
              <a:rPr lang="en-US" altLang="zh-CN" sz="2000" b="1" dirty="0">
                <a:solidFill>
                  <a:schemeClr val="accent1">
                    <a:lumMod val="75000"/>
                  </a:schemeClr>
                </a:solidFill>
                <a:latin typeface="+mj-lt"/>
              </a:rPr>
              <a:t>2018</a:t>
            </a:r>
            <a:r>
              <a:rPr lang="zh-CN" altLang="en-US" sz="2000" b="1" dirty="0">
                <a:solidFill>
                  <a:schemeClr val="accent1">
                    <a:lumMod val="75000"/>
                  </a:schemeClr>
                </a:solidFill>
                <a:latin typeface="+mj-lt"/>
              </a:rPr>
              <a:t>年“创青春”四川省大学生创新创业大赛创业计划竞赛三等奖；</a:t>
            </a:r>
            <a:endParaRPr lang="en-US" altLang="zh-CN" sz="2000" b="1" dirty="0">
              <a:solidFill>
                <a:schemeClr val="accent1">
                  <a:lumMod val="75000"/>
                </a:schemeClr>
              </a:solidFill>
              <a:latin typeface="+mj-lt"/>
            </a:endParaRPr>
          </a:p>
        </p:txBody>
      </p:sp>
      <p:pic>
        <p:nvPicPr>
          <p:cNvPr id="3" name="图片 2">
            <a:extLst>
              <a:ext uri="{FF2B5EF4-FFF2-40B4-BE49-F238E27FC236}">
                <a16:creationId xmlns:a16="http://schemas.microsoft.com/office/drawing/2014/main" id="{2C3A6B29-02C2-4BEF-A55A-4D2FB1C0DE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0981" y="67019"/>
            <a:ext cx="4646332" cy="3284719"/>
          </a:xfrm>
          <a:prstGeom prst="rect">
            <a:avLst/>
          </a:prstGeom>
        </p:spPr>
      </p:pic>
      <p:sp>
        <p:nvSpPr>
          <p:cNvPr id="8" name="矩形 7">
            <a:extLst>
              <a:ext uri="{FF2B5EF4-FFF2-40B4-BE49-F238E27FC236}">
                <a16:creationId xmlns:a16="http://schemas.microsoft.com/office/drawing/2014/main" id="{B8CDFCE3-E80E-43EC-A0B2-6F03F074CD37}"/>
              </a:ext>
            </a:extLst>
          </p:cNvPr>
          <p:cNvSpPr/>
          <p:nvPr/>
        </p:nvSpPr>
        <p:spPr>
          <a:xfrm>
            <a:off x="17303" y="4532838"/>
            <a:ext cx="5476424" cy="961289"/>
          </a:xfrm>
          <a:prstGeom prst="rect">
            <a:avLst/>
          </a:prstGeom>
        </p:spPr>
        <p:txBody>
          <a:bodyPr wrap="square">
            <a:spAutoFit/>
          </a:bodyPr>
          <a:lstStyle/>
          <a:p>
            <a:pPr>
              <a:lnSpc>
                <a:spcPct val="150000"/>
              </a:lnSpc>
            </a:pPr>
            <a:r>
              <a:rPr lang="zh-CN" altLang="en-US" sz="2000" b="1" dirty="0">
                <a:solidFill>
                  <a:schemeClr val="accent1">
                    <a:lumMod val="75000"/>
                  </a:schemeClr>
                </a:solidFill>
                <a:latin typeface="+mj-lt"/>
              </a:rPr>
              <a:t>第四届“互联网</a:t>
            </a:r>
            <a:r>
              <a:rPr lang="en-US" altLang="zh-CN" sz="2000" b="1" dirty="0">
                <a:solidFill>
                  <a:schemeClr val="accent1">
                    <a:lumMod val="75000"/>
                  </a:schemeClr>
                </a:solidFill>
                <a:latin typeface="+mj-lt"/>
              </a:rPr>
              <a:t>+</a:t>
            </a:r>
            <a:r>
              <a:rPr lang="zh-CN" altLang="en-US" sz="2000" b="1" dirty="0">
                <a:solidFill>
                  <a:schemeClr val="accent1">
                    <a:lumMod val="75000"/>
                  </a:schemeClr>
                </a:solidFill>
                <a:latin typeface="+mj-lt"/>
              </a:rPr>
              <a:t>”大学生创新创业大赛四川省二等奖；</a:t>
            </a:r>
            <a:endParaRPr lang="en-US" altLang="zh-CN" sz="2000" b="1" dirty="0">
              <a:solidFill>
                <a:schemeClr val="accent1">
                  <a:lumMod val="75000"/>
                </a:schemeClr>
              </a:solidFill>
              <a:latin typeface="+mj-lt"/>
            </a:endParaRPr>
          </a:p>
        </p:txBody>
      </p:sp>
      <p:pic>
        <p:nvPicPr>
          <p:cNvPr id="5" name="图片 4">
            <a:extLst>
              <a:ext uri="{FF2B5EF4-FFF2-40B4-BE49-F238E27FC236}">
                <a16:creationId xmlns:a16="http://schemas.microsoft.com/office/drawing/2014/main" id="{5B3A2B08-F4BD-4536-BD8D-3D047A195B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0981" y="3429000"/>
            <a:ext cx="4769038" cy="3371498"/>
          </a:xfrm>
          <a:prstGeom prst="rect">
            <a:avLst/>
          </a:prstGeom>
        </p:spPr>
      </p:pic>
    </p:spTree>
    <p:extLst>
      <p:ext uri="{BB962C8B-B14F-4D97-AF65-F5344CB8AC3E}">
        <p14:creationId xmlns:p14="http://schemas.microsoft.com/office/powerpoint/2010/main" val="3426227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D68A6102-2DDC-4E6A-8C46-70CC7716F77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2017科技感企业总结计划PPT模板01"/>
</p:tagLst>
</file>

<file path=ppt/theme/theme1.xml><?xml version="1.0" encoding="utf-8"?>
<a:theme xmlns:a="http://schemas.openxmlformats.org/drawingml/2006/main" name="第一PPT，www.1ppt.com">
  <a:themeElements>
    <a:clrScheme name="自定义 10">
      <a:dk1>
        <a:srgbClr val="FFFFFF"/>
      </a:dk1>
      <a:lt1>
        <a:sysClr val="window" lastClr="FFFFFF"/>
      </a:lt1>
      <a:dk2>
        <a:srgbClr val="335B74"/>
      </a:dk2>
      <a:lt2>
        <a:srgbClr val="DFE3E5"/>
      </a:lt2>
      <a:accent1>
        <a:srgbClr val="CCFFFF"/>
      </a:accent1>
      <a:accent2>
        <a:srgbClr val="FFFFFF"/>
      </a:accent2>
      <a:accent3>
        <a:srgbClr val="CCFFFF"/>
      </a:accent3>
      <a:accent4>
        <a:srgbClr val="FFFFFF"/>
      </a:accent4>
      <a:accent5>
        <a:srgbClr val="CCFFFF"/>
      </a:accent5>
      <a:accent6>
        <a:srgbClr val="FFFFFF"/>
      </a:accent6>
      <a:hlink>
        <a:srgbClr val="CCFFFF"/>
      </a:hlink>
      <a:folHlink>
        <a:srgbClr val="FFFFFF"/>
      </a:folHlink>
    </a:clrScheme>
    <a:fontScheme name="temp">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lumMod val="75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537</TotalTime>
  <Words>1000</Words>
  <Application>Microsoft Office PowerPoint</Application>
  <PresentationFormat>宽屏</PresentationFormat>
  <Paragraphs>86</Paragraphs>
  <Slides>14</Slides>
  <Notes>14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黑体</vt:lpstr>
      <vt:lpstr>宋体</vt:lpstr>
      <vt:lpstr>微软雅黑</vt:lpstr>
      <vt:lpstr>Arial</vt:lpstr>
      <vt:lpstr>Calibri</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蓝色科技</dc:title>
  <dc:creator>第一PPT</dc:creator>
  <cp:keywords>www.1ppt.com</cp:keywords>
  <dc:description>www.1ppt.com</dc:description>
  <cp:lastModifiedBy>唐 陈</cp:lastModifiedBy>
  <cp:revision>64</cp:revision>
  <dcterms:created xsi:type="dcterms:W3CDTF">2017-07-12T22:57:24Z</dcterms:created>
  <dcterms:modified xsi:type="dcterms:W3CDTF">2018-10-12T07:44:36Z</dcterms:modified>
</cp:coreProperties>
</file>

<file path=docProps/thumbnail.jpeg>
</file>